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Lst>
  <p:sldSz cy="6858000" cx="12192000"/>
  <p:notesSz cx="6858000" cy="9144000"/>
  <p:embeddedFontLst>
    <p:embeddedFont>
      <p:font typeface="IBM Plex Sans"/>
      <p:regular r:id="rId166"/>
      <p:bold r:id="rId167"/>
      <p:italic r:id="rId168"/>
      <p:boldItalic r:id="rId169"/>
    </p:embeddedFont>
    <p:embeddedFont>
      <p:font typeface="IBM Plex Sans Light"/>
      <p:regular r:id="rId170"/>
      <p:bold r:id="rId171"/>
      <p:italic r:id="rId172"/>
      <p:boldItalic r:id="rId173"/>
    </p:embeddedFont>
    <p:embeddedFont>
      <p:font typeface="Pacifico"/>
      <p:regular r:id="rId174"/>
    </p:embeddedFont>
    <p:embeddedFont>
      <p:font typeface="IBM Plex Sans Medium"/>
      <p:regular r:id="rId175"/>
      <p:bold r:id="rId176"/>
      <p:italic r:id="rId177"/>
      <p:boldItalic r:id="rId178"/>
    </p:embeddedFont>
    <p:embeddedFont>
      <p:font typeface="Work Sans Light"/>
      <p:regular r:id="rId179"/>
      <p:bold r:id="rId180"/>
      <p:italic r:id="rId181"/>
      <p:boldItalic r:id="rId182"/>
    </p:embeddedFont>
    <p:embeddedFont>
      <p:font typeface="Work Sans"/>
      <p:regular r:id="rId183"/>
      <p:bold r:id="rId184"/>
      <p:italic r:id="rId185"/>
      <p:boldItalic r:id="rId1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7" roundtripDataSignature="AMtx7mgjBjp9HNQwTUaun/ki/J4WGWE5z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Yukari Tsunokak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638FE1-F0D4-4C5B-BCCF-8E520F9A1B07}">
  <a:tblStyle styleId="{9E638FE1-F0D4-4C5B-BCCF-8E520F9A1B0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A41FB51-5809-43B7-A1EB-6CDB8A8B99C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187" Type="http://customschemas.google.com/relationships/presentationmetadata" Target="metadata"/><Relationship Id="rId47" Type="http://schemas.openxmlformats.org/officeDocument/2006/relationships/slide" Target="slides/slide41.xml"/><Relationship Id="rId186" Type="http://schemas.openxmlformats.org/officeDocument/2006/relationships/font" Target="fonts/WorkSans-boldItalic.fntdata"/><Relationship Id="rId185" Type="http://schemas.openxmlformats.org/officeDocument/2006/relationships/font" Target="fonts/WorkSans-italic.fntdata"/><Relationship Id="rId49" Type="http://schemas.openxmlformats.org/officeDocument/2006/relationships/slide" Target="slides/slide43.xml"/><Relationship Id="rId184" Type="http://schemas.openxmlformats.org/officeDocument/2006/relationships/font" Target="fonts/WorkSans-bold.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font" Target="fonts/WorkSans-regular.fntdata"/><Relationship Id="rId32" Type="http://schemas.openxmlformats.org/officeDocument/2006/relationships/slide" Target="slides/slide26.xml"/><Relationship Id="rId182" Type="http://schemas.openxmlformats.org/officeDocument/2006/relationships/font" Target="fonts/WorkSansLight-boldItalic.fntdata"/><Relationship Id="rId35" Type="http://schemas.openxmlformats.org/officeDocument/2006/relationships/slide" Target="slides/slide29.xml"/><Relationship Id="rId181" Type="http://schemas.openxmlformats.org/officeDocument/2006/relationships/font" Target="fonts/WorkSansLight-italic.fntdata"/><Relationship Id="rId34" Type="http://schemas.openxmlformats.org/officeDocument/2006/relationships/slide" Target="slides/slide28.xml"/><Relationship Id="rId180" Type="http://schemas.openxmlformats.org/officeDocument/2006/relationships/font" Target="fonts/WorkSansLight-bold.fntdata"/><Relationship Id="rId37" Type="http://schemas.openxmlformats.org/officeDocument/2006/relationships/slide" Target="slides/slide31.xml"/><Relationship Id="rId176" Type="http://schemas.openxmlformats.org/officeDocument/2006/relationships/font" Target="fonts/IBMPlexSansMedium-bold.fntdata"/><Relationship Id="rId36" Type="http://schemas.openxmlformats.org/officeDocument/2006/relationships/slide" Target="slides/slide30.xml"/><Relationship Id="rId175" Type="http://schemas.openxmlformats.org/officeDocument/2006/relationships/font" Target="fonts/IBMPlexSansMedium-regular.fntdata"/><Relationship Id="rId39" Type="http://schemas.openxmlformats.org/officeDocument/2006/relationships/slide" Target="slides/slide33.xml"/><Relationship Id="rId174" Type="http://schemas.openxmlformats.org/officeDocument/2006/relationships/font" Target="fonts/Pacifico-regular.fntdata"/><Relationship Id="rId38" Type="http://schemas.openxmlformats.org/officeDocument/2006/relationships/slide" Target="slides/slide32.xml"/><Relationship Id="rId173" Type="http://schemas.openxmlformats.org/officeDocument/2006/relationships/font" Target="fonts/IBMPlexSansLight-boldItalic.fntdata"/><Relationship Id="rId179" Type="http://schemas.openxmlformats.org/officeDocument/2006/relationships/font" Target="fonts/WorkSansLight-regular.fntdata"/><Relationship Id="rId178" Type="http://schemas.openxmlformats.org/officeDocument/2006/relationships/font" Target="fonts/IBMPlexSansMedium-boldItalic.fntdata"/><Relationship Id="rId177" Type="http://schemas.openxmlformats.org/officeDocument/2006/relationships/font" Target="fonts/IBMPlexSans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commentAuthors" Target="commentAuthor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IBMPlexSansLight-italic.fntdata"/><Relationship Id="rId65" Type="http://schemas.openxmlformats.org/officeDocument/2006/relationships/slide" Target="slides/slide59.xml"/><Relationship Id="rId171" Type="http://schemas.openxmlformats.org/officeDocument/2006/relationships/font" Target="fonts/IBMPlexSansLight-bold.fntdata"/><Relationship Id="rId68" Type="http://schemas.openxmlformats.org/officeDocument/2006/relationships/slide" Target="slides/slide62.xml"/><Relationship Id="rId170" Type="http://schemas.openxmlformats.org/officeDocument/2006/relationships/font" Target="fonts/IBMPlexSansLight-regular.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font" Target="fonts/IBMPlexSans-boldItalic.fntdata"/><Relationship Id="rId168" Type="http://schemas.openxmlformats.org/officeDocument/2006/relationships/font" Target="fonts/IBMPlexSans-italic.fntdata"/><Relationship Id="rId167" Type="http://schemas.openxmlformats.org/officeDocument/2006/relationships/font" Target="fonts/IBMPlexSans-bold.fntdata"/><Relationship Id="rId166" Type="http://schemas.openxmlformats.org/officeDocument/2006/relationships/font" Target="fonts/IBMPlexSans-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08T13:50:43.146">
    <p:pos x="7282" y="858"/>
    <p:text>Change back to the same example</p:text>
    <p:extLst>
      <p:ext uri="{C676402C-5697-4E1C-873F-D02D1690AC5C}">
        <p15:threadingInfo timeZoneBias="0"/>
      </p:ext>
      <p:ext uri="http://customooxmlschemas.google.com/">
        <go:slidesCustomData xmlns:go="http://customooxmlschemas.google.com/" commentPostId="AAABnSrs-4E"/>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3-09T15:11:52.160">
    <p:pos x="7231" y="1220"/>
    <p:text>Name: Ssanyu JoyAge: 9 years oldBackground: Nankunda Ayebare lives in a rural village in Uganda with her family. Her parents are farmers and she has four siblings. She attends a local primary school where she is in the third grade.Personality: Nankunda is a curious and adventurous child. She loves to explore her surroundings and learn new things. She is very active and enjoys playing with her friends. However, she can be forgetful and sometimes neglects to do things that are important.Scenario: Nankunda recently fell sick with diarrhea and vomiting. Her parents took her to a local health center where she was diagnosed with a waterborne disease. The doctor explained to her parents that the cause of her illness was likely due to poor hygiene practices such as not washing her hands before eating or after using the toilet. Nankunda's parents were shocked and saddened by the news, as they had always tried to provide a clean and healthy environment for their children.Impact: Nankunda's illness caused her to miss several days of school, and her parents had to spend money on medical treatment and transportation to the health center. The illness also affected her younger siblings, who had to stay home from school to care for her.</p:text>
    <p:extLst>
      <p:ext uri="{C676402C-5697-4E1C-873F-D02D1690AC5C}">
        <p15:threadingInfo timeZoneBias="0"/>
      </p:ext>
      <p:ext uri="http://customooxmlschemas.google.com/">
        <go:slidesCustomData xmlns:go="http://customooxmlschemas.google.com/" commentPostId="AAABnSrs-4I"/>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2-16T10:23:42.523">
    <p:pos x="7050" y="2454"/>
    <p:text>Need to check if this is correct or not - in terms of social business.</p:text>
    <p:extLst>
      <p:ext uri="{C676402C-5697-4E1C-873F-D02D1690AC5C}">
        <p15:threadingInfo timeZoneBias="0"/>
      </p:ext>
      <p:ext uri="http://customooxmlschemas.google.com/">
        <go:slidesCustomData xmlns:go="http://customooxmlschemas.google.com/" commentPostId="AAABnSrs-4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89" name="Google Shape;89;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61" name="Google Shape;161;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p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341" name="Google Shape;1341;p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p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348" name="Google Shape;1348;p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4" name="Google Shape;1354;p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355" name="Google Shape;1355;p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2" name="Google Shape;1362;p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Explain to the teams that identifying the enablers (what works) and disablers (What doesn't) in relation to your idea will help them plan for possible setbacks in building and testing your solutions. </a:t>
            </a:r>
            <a:endParaRPr b="0" i="0" sz="1200" u="none" cap="none" strike="noStrike">
              <a:solidFill>
                <a:schemeClr val="dk1"/>
              </a:solidFill>
              <a:latin typeface="Calibri"/>
              <a:ea typeface="Calibri"/>
              <a:cs typeface="Calibri"/>
              <a:sym typeface="Calibri"/>
            </a:endParaRPr>
          </a:p>
        </p:txBody>
      </p:sp>
      <p:sp>
        <p:nvSpPr>
          <p:cNvPr id="1363" name="Google Shape;1363;p1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9" name="Google Shape;1369;p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370" name="Google Shape;1370;p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6" name="Google Shape;1396;p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397" name="Google Shape;1397;p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3c6dc0f31a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3c6dc0f31a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2" name="Google Shape;1462;g3c6dc0f31a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7" name="Google Shape;1467;p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468" name="Google Shape;1468;p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5" name="Google Shape;1475;p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sz="900">
              <a:solidFill>
                <a:srgbClr val="00001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1476" name="Google Shape;1476;p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2" name="Google Shape;1482;p1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p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sz="900">
              <a:solidFill>
                <a:srgbClr val="00001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1495" name="Google Shape;1495;p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2" name="Google Shape;1502;p1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Explain to the team that Interaction is when people interact with one another, A service is any service the idea might provide, Digital tools are anything that uses technologies like mobile apps etc, products are any physical objects they might build.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3" name="Google Shape;1513;p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Develop as many scenarios as possible for each persona you have developed. Remember to ask yourself how your solutions best meets the Personas needs?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0" name="Google Shape;1520;p1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Develop as many user journeys as possible for each persona you have developed. Remember to ask yourself how your solutions best meets the Personas needs?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9" name="Google Shape;1529;p1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Develop as many user journeys as possible for each persona you have developed. Remember to ask yourself how your solutions best meets the Personas needs?</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6" name="Google Shape;1536;p1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3" name="Google Shape;1543;p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Tips</a:t>
            </a:r>
            <a:endParaRPr/>
          </a:p>
          <a:p>
            <a:pPr indent="0" lvl="0" marL="0" marR="0" rtl="0" algn="l">
              <a:lnSpc>
                <a:spcPct val="100000"/>
              </a:lnSpc>
              <a:spcBef>
                <a:spcPts val="0"/>
              </a:spcBef>
              <a:spcAft>
                <a:spcPts val="0"/>
              </a:spcAft>
              <a:buClr>
                <a:schemeClr val="dk1"/>
              </a:buClr>
              <a:buSzPts val="1400"/>
              <a:buFont typeface="Calibri"/>
              <a:buNone/>
            </a:pPr>
            <a:r>
              <a:rPr lang="en-US"/>
              <a:t>• Storyboards are always a good way to show how something will be used.</a:t>
            </a:r>
            <a:endParaRPr/>
          </a:p>
          <a:p>
            <a:pPr indent="0" lvl="0" marL="0" marR="0" rtl="0" algn="l">
              <a:lnSpc>
                <a:spcPct val="100000"/>
              </a:lnSpc>
              <a:spcBef>
                <a:spcPts val="0"/>
              </a:spcBef>
              <a:spcAft>
                <a:spcPts val="0"/>
              </a:spcAft>
              <a:buClr>
                <a:schemeClr val="dk1"/>
              </a:buClr>
              <a:buSzPts val="1400"/>
              <a:buFont typeface="Calibri"/>
              <a:buNone/>
            </a:pPr>
            <a:r>
              <a:rPr lang="en-US"/>
              <a:t>• Always keep the target audience in mind - what would they like to test?</a:t>
            </a:r>
            <a:endParaRPr/>
          </a:p>
          <a:p>
            <a:pPr indent="0" lvl="0" marL="0" marR="0" rtl="0" algn="l">
              <a:lnSpc>
                <a:spcPct val="100000"/>
              </a:lnSpc>
              <a:spcBef>
                <a:spcPts val="0"/>
              </a:spcBef>
              <a:spcAft>
                <a:spcPts val="0"/>
              </a:spcAft>
              <a:buClr>
                <a:schemeClr val="dk1"/>
              </a:buClr>
              <a:buSzPts val="1400"/>
              <a:buFont typeface="Calibri"/>
              <a:buNone/>
            </a:pPr>
            <a:r>
              <a:rPr lang="en-US"/>
              <a:t>• Prototypes must represent meaningful and important parts of the solution.</a:t>
            </a:r>
            <a:endParaRPr/>
          </a:p>
          <a:p>
            <a:pPr indent="0" lvl="0" marL="0" marR="0" rtl="0" algn="l">
              <a:lnSpc>
                <a:spcPct val="100000"/>
              </a:lnSpc>
              <a:spcBef>
                <a:spcPts val="0"/>
              </a:spcBef>
              <a:spcAft>
                <a:spcPts val="0"/>
              </a:spcAft>
              <a:buClr>
                <a:schemeClr val="dk1"/>
              </a:buClr>
              <a:buSzPts val="1400"/>
              <a:buFont typeface="Calibri"/>
              <a:buNone/>
            </a:pPr>
            <a:r>
              <a:rPr lang="en-US"/>
              <a:t>• Prototypes should be simple to understand and give feedback for. • Prototypes are not supposed to be perfect and beautiful; it is ok to be rough.</a:t>
            </a:r>
            <a:endParaRPr/>
          </a:p>
        </p:txBody>
      </p:sp>
      <p:sp>
        <p:nvSpPr>
          <p:cNvPr id="1544" name="Google Shape;1544;p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0" name="Google Shape;1550;p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551" name="Google Shape;1551;p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8" name="Google Shape;1558;p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Explain to the teams that Rapid prototyping is done so that problem solvers do not spend too much time trying to perfect a prototype and instead focus on testing different parts of the solution with their user group and to learn fast from their mistake. </a:t>
            </a:r>
            <a:endParaRPr sz="900">
              <a:solidFill>
                <a:srgbClr val="00001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1559" name="Google Shape;1559;p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5" name="Google Shape;1565;p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1566" name="Google Shape;1566;p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3" name="Google Shape;1573;p1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0" name="Google Shape;1580;p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Explain to the teams that Rapid prototyping is done so that problem solvers do not spend too much time trying to perfect a prototype and instead focus on testing different parts of the solution with their user group and to learn fast from their mistake. </a:t>
            </a:r>
            <a:endParaRPr sz="900">
              <a:solidFill>
                <a:srgbClr val="00001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1581" name="Google Shape;1581;p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7" name="Google Shape;1587;p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588" name="Google Shape;1588;p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5" name="Google Shape;1595;p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Explain that user testing means letting the target audience interact with the prototype and provide feedback. Once there is a prototype a user does not need to imagine the solution - it becomes more obvious to them and they are able to provide better feedback. </a:t>
            </a:r>
            <a:endParaRPr/>
          </a:p>
        </p:txBody>
      </p:sp>
      <p:sp>
        <p:nvSpPr>
          <p:cNvPr id="1596" name="Google Shape;1596;p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2" name="Google Shape;1602;p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Have the team reflect on what questions they may have about how users will engage with their prototype. Is there anything they worry might not work?  Anything they worry users won't understand?  Have the team work together to identify questions they want to ask during an interview with users beyond the 4 prompts provided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0" name="Google Shape;1610;p13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611" name="Google Shape;1611;p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p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619" name="Google Shape;1619;p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5" name="Google Shape;1625;p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
        <p:nvSpPr>
          <p:cNvPr id="1626" name="Google Shape;1626;p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2" name="Google Shape;1632;p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
        <p:nvSpPr>
          <p:cNvPr id="1633" name="Google Shape;1633;p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9" name="Google Shape;1639;p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
        <p:nvSpPr>
          <p:cNvPr id="1640" name="Google Shape;1640;p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6" name="Google Shape;1646;p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647" name="Google Shape;1647;p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p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
        <p:nvSpPr>
          <p:cNvPr id="1655" name="Google Shape;1655;p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1" name="Google Shape;1661;p1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The ‘Capabilities and Inputs’ Chart helps identify the different kinds of resources that are needed. ‘Capabilities’ are resourcing the team already has and ‘Inputs’ are new resources to be sourced from outside. Through this tool, problem-solvers can realize whether their solution is feasible or not. If not, then they can try and simplify their solution so that it can be feasible.</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9" name="Google Shape;1669;p1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0" name="Google Shape;1680;p1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6" name="Google Shape;1686;p1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2" name="Google Shape;1702;p1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Activity Guide: Capabilities and Inputs Chart </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Choose post-its of two different colours.</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Make a list of the resources required.</a:t>
            </a:r>
            <a:endParaRPr/>
          </a:p>
          <a:p>
            <a:pPr indent="-228600" lvl="0" marL="228600" marR="0" rtl="0" algn="l">
              <a:lnSpc>
                <a:spcPct val="100000"/>
              </a:lnSpc>
              <a:spcBef>
                <a:spcPts val="0"/>
              </a:spcBef>
              <a:spcAft>
                <a:spcPts val="0"/>
              </a:spcAft>
              <a:buClr>
                <a:schemeClr val="dk1"/>
              </a:buClr>
              <a:buSzPts val="1400"/>
              <a:buFont typeface="Calibri"/>
              <a:buAutoNum type="arabicPeriod"/>
            </a:pPr>
            <a:r>
              <a:rPr lang="en-US"/>
              <a:t>Write each resource on the correct Post-it (Capabilities or Inputs) and put them in the relevant section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Note: Think of resources that you need to get started. What does the team need in the first 3 months? What will it need in 6 months, 1 year? What are the most essential resources?</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3" name="Google Shape;1743;p1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Note: it is not necessary to identify costs at this stage, and even zero cost inputs should be included.</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US"/>
              <a:t>Note: The more ‘Inputs’ needed, the more difficult it may be to implement a solution. As a facilitator, try and help teams identify the right and appropriate amount of resources to get their</a:t>
            </a:r>
            <a:endParaRPr/>
          </a:p>
          <a:p>
            <a:pPr indent="0" lvl="0" marL="0" rtl="0" algn="l">
              <a:lnSpc>
                <a:spcPct val="100000"/>
              </a:lnSpc>
              <a:spcBef>
                <a:spcPts val="0"/>
              </a:spcBef>
              <a:spcAft>
                <a:spcPts val="0"/>
              </a:spcAft>
              <a:buClr>
                <a:schemeClr val="dk1"/>
              </a:buClr>
              <a:buSzPts val="1400"/>
              <a:buFont typeface="Arial"/>
              <a:buNone/>
            </a:pPr>
            <a:r>
              <a:rPr lang="en-US"/>
              <a:t>solution implemented. Remember that it is important that the solution is kept simple and focused on solving the problem for target audiences. Thinking small is important to begin with.</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1" name="Google Shape;1751;p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
        <p:nvSpPr>
          <p:cNvPr id="1752" name="Google Shape;1752;p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9" name="Google Shape;1759;p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760" name="Google Shape;1760;p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Reduction, Prevention, Solving challenges of child mothers? Let the teams to define.</a:t>
            </a:r>
            <a:endParaRPr/>
          </a:p>
        </p:txBody>
      </p:sp>
      <p:sp>
        <p:nvSpPr>
          <p:cNvPr id="189" name="Google Shape;18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7" name="Google Shape;1767;p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Explain that, now that the team has designed a solution, the next step is to build a version of their solution to test it!  The minimum viable product of a car? A skateboard!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sz="900">
              <a:solidFill>
                <a:srgbClr val="00001F"/>
              </a:solidFill>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1768" name="Google Shape;1768;p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4" name="Google Shape;1774;p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i="0" lang="en-US" sz="1200" u="none" cap="none" strike="noStrike">
                <a:solidFill>
                  <a:schemeClr val="dk1"/>
                </a:solidFill>
                <a:latin typeface="Calibri"/>
                <a:ea typeface="Calibri"/>
                <a:cs typeface="Calibri"/>
                <a:sym typeface="Calibri"/>
              </a:rPr>
              <a:t>Check: Where is the Sustainability and Revenue chart?</a:t>
            </a:r>
            <a:endParaRPr b="0" i="0" sz="1200" u="none" cap="none" strike="noStrike">
              <a:solidFill>
                <a:schemeClr val="dk1"/>
              </a:solidFill>
              <a:latin typeface="Calibri"/>
              <a:ea typeface="Calibri"/>
              <a:cs typeface="Calibri"/>
              <a:sym typeface="Calibri"/>
            </a:endParaRPr>
          </a:p>
        </p:txBody>
      </p:sp>
      <p:sp>
        <p:nvSpPr>
          <p:cNvPr id="1775" name="Google Shape;1775;p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3" name="Google Shape;1783;p1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Charging people</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p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1" name="Google Shape;1791;p1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Getting a donation</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p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9" name="Google Shape;1799;p1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Reducing costs</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7" name="Google Shape;1807;p1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5" name="Google Shape;1815;p1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Think of funds in two ways - what do you need to get started? How will your solution continue to operate?</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1" name="Google Shape;1821;p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822" name="Google Shape;1822;p1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9" name="Google Shape;1829;p1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t/>
            </a:r>
            <a:endParaRPr sz="900">
              <a:solidFill>
                <a:srgbClr val="00001F"/>
              </a:solidFill>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1830" name="Google Shape;1830;p1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6" name="Google Shape;1836;p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Explain that a potter goes through multiple rounds of iteration as he/she attempts to make the perfect pot, </a:t>
            </a:r>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837" name="Google Shape;1837;p1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95" name="Google Shape;195;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5" name="Google Shape;1845;p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846" name="Google Shape;1846;p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3" name="Google Shape;1853;p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t/>
            </a:r>
            <a:endParaRPr sz="900">
              <a:solidFill>
                <a:srgbClr val="00001F"/>
              </a:solidFill>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1854" name="Google Shape;1854;p1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0" name="Google Shape;1860;p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861" name="Google Shape;1861;p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9" name="Google Shape;1869;p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Have to ensure we define what empathy is. </a:t>
            </a:r>
            <a:endParaRPr b="0" i="0" sz="1200" u="none" cap="none" strike="noStrike">
              <a:solidFill>
                <a:schemeClr val="dk1"/>
              </a:solidFill>
              <a:latin typeface="Calibri"/>
              <a:ea typeface="Calibri"/>
              <a:cs typeface="Calibri"/>
              <a:sym typeface="Calibri"/>
            </a:endParaRPr>
          </a:p>
        </p:txBody>
      </p:sp>
      <p:sp>
        <p:nvSpPr>
          <p:cNvPr id="1870" name="Google Shape;1870;p1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8" name="Google Shape;1878;p1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5" name="Google Shape;1885;p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886" name="Google Shape;1886;p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2" name="Google Shape;1892;p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893" name="Google Shape;1893;p1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9" name="Google Shape;1899;p1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900" name="Google Shape;1900;p1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6" name="Google Shape;1906;p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907" name="Google Shape;1907;p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3" name="Google Shape;1913;p1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02" name="Google Shape;202;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Understanding a problem and its consequences helps us look for ways to lessen or eliminate impact of the problem, and understanding the causes might let us address the cause and eliminate the problem altogether!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09" name="Google Shape;209;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Understanding a problem and its consequences helps us look for ways to lessen or eliminate impact of the problem, and understanding the causes might let us address the cause and eliminate the problem altogether!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17" name="Google Shape;217;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By ensuring our solutions are relevant &amp; impactful (needed – solve a real problem for real people)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27" name="Google Shape;227;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3-5 min discussion. NOTE: This early in the workshop, team members may be hesitant to speak up. Help the team communicate their thoughts by asking probing questions. </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-By ensuring our solutions are relevant &amp; impactful (needed – solve a real problem for real people)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33" name="Google Shape;233;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By ensuring our solutions are relevant &amp; impactful (needed – solve a real problem for real people)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41" name="Google Shape;241;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Fortunately, there are simple tools and techniques we can use to access a more complete understanding of the cause of a problem (where we might intervene to prevent the problematic situation from arising or occurring) and its consequences (which we might seek to mitigate if we are unable to impact the root causes).</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 problem tree can be an effective tool for mapping out problems, and helps us identify and understand both effects (consequences) and causes</a:t>
            </a:r>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48" name="Google Shape;248;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Fortunately, there are simple tools and techniques we can use to access a more complete understanding of the cause of a problem (where we might intervene to prevent the problematic situation from arising or occurring) and its consequences (which we might seek to mitigate if we are unable to impact the root causes).</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 problem tree can be an effective tool for mapping out problems, and helps us identify and understand both effects (consequences) and causes</a:t>
            </a:r>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59" name="Google Shape;259;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sz="1200">
                <a:latin typeface="Calibri"/>
                <a:ea typeface="Calibri"/>
                <a:cs typeface="Calibri"/>
                <a:sym typeface="Calibri"/>
              </a:rPr>
              <a:t>Just as a tree has 3 separate parts – roots/trunk/branches – so too can a problem be divided into its 3 parts: Core problem (trunk), causes (roots) and effects/consequences (branches)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84" name="Google Shape;284;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c6dc0f31a2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c6dc0f31a2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3c6dc0f31a2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By ensuring our solutions are relevant &amp; impactful (needed – solve a real problem for real people)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98" name="Google Shape;298;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Fortunately, there are simple tools and techniques we can use to access a more complete understanding of the cause of a problem (where we might intervene to prevent the problematic situation from arising or occurring) and its consequences (which we might seek to mitigate if we are unable to impact the root causes).</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 problem tree can be an effective tool for mapping out problems, and helps us identify and understand both effects (consequences) and causes</a:t>
            </a:r>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11" name="Google Shape;311;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6" name="Google Shape;326;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33" name="Google Shape;333;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41" name="Google Shape;341;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48" name="Google Shape;348;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65" name="Google Shape;36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97" name="Google Shape;39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30" name="Google Shape;430;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38" name="Google Shape;438;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
        <p:nvSpPr>
          <p:cNvPr id="456" name="Google Shape;456;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
        <p:nvSpPr>
          <p:cNvPr id="464" name="Google Shape;464;p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
        <p:nvSpPr>
          <p:cNvPr id="472" name="Google Shape;472;p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480" name="Google Shape;480;p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Explain that while identifying and recruiting interviewees the list should certainly include your target group, and may also include indirect beneficiaries or key stakeholders.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rPr lang="en-US"/>
              <a:t>Encourage teams not to ask leading questions and to avoid yes/no questions. Explain that the goal is to have users tell us a story and that every question is a starting point. Also encourage them to use follow up questions to go deeper. Also add that questions should start broad and concrete (e.g. “Have you ever had a problem with [your problem]?”) and move to specific and abstract (e.g. “What motivated you to make that choice?”) </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488" name="Google Shape;488;p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lang="en-US"/>
              <a:t>Explain to the teams that the key with observation is to really take the time to look, and make note of what they see. This helps get a real understanding of the world from the perspective of the people they are solving a problem for. Note - draw out the observation recording template provided to you on the facilitation guide so the teams can systematically record their observations </a:t>
            </a:r>
            <a:endParaRPr/>
          </a:p>
          <a:p>
            <a:pPr indent="0" lvl="0" marL="0" marR="0" rtl="0" algn="l">
              <a:lnSpc>
                <a:spcPct val="100000"/>
              </a:lnSpc>
              <a:spcBef>
                <a:spcPts val="0"/>
              </a:spcBef>
              <a:spcAft>
                <a:spcPts val="0"/>
              </a:spcAft>
              <a:buClr>
                <a:schemeClr val="dk1"/>
              </a:buClr>
              <a:buSzPts val="1100"/>
              <a:buFont typeface="Calibri"/>
              <a:buNone/>
            </a:pPr>
            <a:r>
              <a:t/>
            </a:r>
            <a:endParaRPr/>
          </a:p>
          <a:p>
            <a:pPr indent="0" lvl="0" marL="0" marR="0" rtl="0" algn="l">
              <a:lnSpc>
                <a:spcPct val="100000"/>
              </a:lnSpc>
              <a:spcBef>
                <a:spcPts val="0"/>
              </a:spcBef>
              <a:spcAft>
                <a:spcPts val="0"/>
              </a:spcAft>
              <a:buClr>
                <a:schemeClr val="dk1"/>
              </a:buClr>
              <a:buSzPts val="11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a:p>
            <a:pPr indent="0" lvl="0" marL="0" marR="0" rtl="0" algn="l">
              <a:lnSpc>
                <a:spcPct val="100000"/>
              </a:lnSpc>
              <a:spcBef>
                <a:spcPts val="0"/>
              </a:spcBef>
              <a:spcAft>
                <a:spcPts val="0"/>
              </a:spcAft>
              <a:buClr>
                <a:schemeClr val="dk1"/>
              </a:buClr>
              <a:buSzPts val="11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508" name="Google Shape;508;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3" name="Google Shape;523;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31" name="Google Shape;531;p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38" name="Google Shape;538;p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45" name="Google Shape;545;p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Have to ensure we define what empathy is. </a:t>
            </a:r>
            <a:endParaRPr b="0" i="0" sz="1200" u="none" cap="none" strike="noStrike">
              <a:solidFill>
                <a:schemeClr val="dk1"/>
              </a:solidFill>
              <a:latin typeface="Calibri"/>
              <a:ea typeface="Calibri"/>
              <a:cs typeface="Calibri"/>
              <a:sym typeface="Calibri"/>
            </a:endParaRPr>
          </a:p>
        </p:txBody>
      </p:sp>
      <p:sp>
        <p:nvSpPr>
          <p:cNvPr id="553" name="Google Shape;553;p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60" name="Google Shape;560;p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68" name="Google Shape;568;p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WHy do we build personas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76" name="Google Shape;576;p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WHy do we build personas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84" name="Google Shape;584;p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WHy do we build personas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594" name="Google Shape;594;p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05" name="Google Shape;605;p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13" name="Google Shape;613;p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22" name="Google Shape;622;p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p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Dont go too broad or too small. </a:t>
            </a:r>
            <a:endParaRPr b="0" i="0" sz="1200" u="none" cap="none" strike="noStrike">
              <a:solidFill>
                <a:schemeClr val="dk1"/>
              </a:solidFill>
              <a:latin typeface="Calibri"/>
              <a:ea typeface="Calibri"/>
              <a:cs typeface="Calibri"/>
              <a:sym typeface="Calibri"/>
            </a:endParaRPr>
          </a:p>
        </p:txBody>
      </p:sp>
      <p:sp>
        <p:nvSpPr>
          <p:cNvPr id="629" name="Google Shape;629;p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Dont go too broad or too small. </a:t>
            </a:r>
            <a:endParaRPr b="0" i="0" sz="1200" u="none" cap="none" strike="noStrike">
              <a:solidFill>
                <a:schemeClr val="dk1"/>
              </a:solidFill>
              <a:latin typeface="Calibri"/>
              <a:ea typeface="Calibri"/>
              <a:cs typeface="Calibri"/>
              <a:sym typeface="Calibri"/>
            </a:endParaRPr>
          </a:p>
        </p:txBody>
      </p:sp>
      <p:sp>
        <p:nvSpPr>
          <p:cNvPr id="642" name="Google Shape;642;p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55" name="Google Shape;655;p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72" name="Google Shape;672;p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p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82" name="Google Shape;682;p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690" name="Google Shape;690;p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p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Explain that A solution summa to take the first step in moving from an idea to something that can be implemented.</a:t>
            </a:r>
            <a:endParaRPr b="0" i="0" sz="1200" u="none" cap="none" strike="noStrike">
              <a:solidFill>
                <a:schemeClr val="dk1"/>
              </a:solidFill>
              <a:latin typeface="Calibri"/>
              <a:ea typeface="Calibri"/>
              <a:cs typeface="Calibri"/>
              <a:sym typeface="Calibri"/>
            </a:endParaRPr>
          </a:p>
        </p:txBody>
      </p:sp>
      <p:sp>
        <p:nvSpPr>
          <p:cNvPr id="697" name="Google Shape;697;p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08" name="Google Shape;708;p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15" name="Google Shape;715;p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Calibri"/>
              <a:buNone/>
            </a:pPr>
            <a:r>
              <a:rPr lang="en-US"/>
              <a:t>Sometimes the social impact can be brought about by a small product idea. </a:t>
            </a:r>
            <a:endParaRPr/>
          </a:p>
        </p:txBody>
      </p:sp>
      <p:sp>
        <p:nvSpPr>
          <p:cNvPr id="136" name="Google Shape;13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24" name="Google Shape;724;p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42" name="Google Shape;742;p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49" name="Google Shape;749;p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57" name="Google Shape;757;p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p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64" name="Google Shape;764;p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p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771" name="Google Shape;771;p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807" name="Google Shape;807;p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p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946" name="Google Shape;946;p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p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Re-emphasize the goal of brainstorming—to generate as many creative ideas as possible—and its value—it gives us lots of ideas to work with.  </a:t>
            </a:r>
            <a:endParaRPr/>
          </a:p>
        </p:txBody>
      </p:sp>
      <p:sp>
        <p:nvSpPr>
          <p:cNvPr id="952" name="Google Shape;952;p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p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WHY? </a:t>
            </a:r>
            <a:endParaRPr/>
          </a:p>
          <a:p>
            <a:pPr indent="0" lvl="0" marL="0" rtl="0" algn="l">
              <a:lnSpc>
                <a:spcPct val="100000"/>
              </a:lnSpc>
              <a:spcBef>
                <a:spcPts val="0"/>
              </a:spcBef>
              <a:spcAft>
                <a:spcPts val="0"/>
              </a:spcAft>
              <a:buClr>
                <a:schemeClr val="dk1"/>
              </a:buClr>
              <a:buSzPts val="1400"/>
              <a:buFont typeface="Arial"/>
              <a:buNone/>
            </a:pPr>
            <a:r>
              <a:rPr lang="en-US"/>
              <a:t>(Experience share from core mentors) </a:t>
            </a:r>
            <a:endParaRPr/>
          </a:p>
        </p:txBody>
      </p:sp>
      <p:sp>
        <p:nvSpPr>
          <p:cNvPr id="958" name="Google Shape;958;p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Calibri"/>
              <a:buNone/>
            </a:pPr>
            <a:r>
              <a:rPr lang="en-US"/>
              <a:t>Sometimes the social impact can be brought about by service. </a:t>
            </a:r>
            <a:endParaRPr/>
          </a:p>
        </p:txBody>
      </p:sp>
      <p:sp>
        <p:nvSpPr>
          <p:cNvPr id="144" name="Google Shape;14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p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WHY? </a:t>
            </a:r>
            <a:endParaRPr/>
          </a:p>
          <a:p>
            <a:pPr indent="0" lvl="0" marL="0" rtl="0" algn="l">
              <a:lnSpc>
                <a:spcPct val="100000"/>
              </a:lnSpc>
              <a:spcBef>
                <a:spcPts val="0"/>
              </a:spcBef>
              <a:spcAft>
                <a:spcPts val="0"/>
              </a:spcAft>
              <a:buClr>
                <a:schemeClr val="dk1"/>
              </a:buClr>
              <a:buSzPts val="1400"/>
              <a:buFont typeface="Arial"/>
              <a:buNone/>
            </a:pPr>
            <a:r>
              <a:rPr lang="en-US"/>
              <a:t>(Experience share from core mentors) </a:t>
            </a:r>
            <a:endParaRPr/>
          </a:p>
        </p:txBody>
      </p:sp>
      <p:sp>
        <p:nvSpPr>
          <p:cNvPr id="965" name="Google Shape;965;p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p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WHY? </a:t>
            </a:r>
            <a:endParaRPr/>
          </a:p>
          <a:p>
            <a:pPr indent="0" lvl="0" marL="0" rtl="0" algn="l">
              <a:lnSpc>
                <a:spcPct val="100000"/>
              </a:lnSpc>
              <a:spcBef>
                <a:spcPts val="0"/>
              </a:spcBef>
              <a:spcAft>
                <a:spcPts val="0"/>
              </a:spcAft>
              <a:buClr>
                <a:schemeClr val="dk1"/>
              </a:buClr>
              <a:buSzPts val="1400"/>
              <a:buFont typeface="Arial"/>
              <a:buNone/>
            </a:pPr>
            <a:r>
              <a:rPr lang="en-US"/>
              <a:t>(Experience share from core mentors) </a:t>
            </a:r>
            <a:endParaRPr/>
          </a:p>
        </p:txBody>
      </p:sp>
      <p:sp>
        <p:nvSpPr>
          <p:cNvPr id="972" name="Google Shape;972;p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p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WHY? </a:t>
            </a:r>
            <a:endParaRPr/>
          </a:p>
          <a:p>
            <a:pPr indent="0" lvl="0" marL="0" rtl="0" algn="l">
              <a:lnSpc>
                <a:spcPct val="100000"/>
              </a:lnSpc>
              <a:spcBef>
                <a:spcPts val="0"/>
              </a:spcBef>
              <a:spcAft>
                <a:spcPts val="0"/>
              </a:spcAft>
              <a:buClr>
                <a:schemeClr val="dk1"/>
              </a:buClr>
              <a:buSzPts val="1400"/>
              <a:buFont typeface="Arial"/>
              <a:buNone/>
            </a:pPr>
            <a:r>
              <a:rPr lang="en-US"/>
              <a:t>(Experience share from core mentors) </a:t>
            </a:r>
            <a:endParaRPr/>
          </a:p>
        </p:txBody>
      </p:sp>
      <p:sp>
        <p:nvSpPr>
          <p:cNvPr id="979" name="Google Shape;979;p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WHY? </a:t>
            </a:r>
            <a:endParaRPr/>
          </a:p>
          <a:p>
            <a:pPr indent="0" lvl="0" marL="0" rtl="0" algn="l">
              <a:lnSpc>
                <a:spcPct val="100000"/>
              </a:lnSpc>
              <a:spcBef>
                <a:spcPts val="0"/>
              </a:spcBef>
              <a:spcAft>
                <a:spcPts val="0"/>
              </a:spcAft>
              <a:buClr>
                <a:schemeClr val="dk1"/>
              </a:buClr>
              <a:buSzPts val="1400"/>
              <a:buFont typeface="Arial"/>
              <a:buNone/>
            </a:pPr>
            <a:r>
              <a:rPr lang="en-US"/>
              <a:t>(Experience share from core mentors) </a:t>
            </a:r>
            <a:endParaRPr/>
          </a:p>
        </p:txBody>
      </p:sp>
      <p:sp>
        <p:nvSpPr>
          <p:cNvPr id="986" name="Google Shape;986;p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p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WHY? </a:t>
            </a:r>
            <a:endParaRPr/>
          </a:p>
          <a:p>
            <a:pPr indent="0" lvl="0" marL="0" rtl="0" algn="l">
              <a:lnSpc>
                <a:spcPct val="100000"/>
              </a:lnSpc>
              <a:spcBef>
                <a:spcPts val="0"/>
              </a:spcBef>
              <a:spcAft>
                <a:spcPts val="0"/>
              </a:spcAft>
              <a:buClr>
                <a:schemeClr val="dk1"/>
              </a:buClr>
              <a:buSzPts val="1400"/>
              <a:buFont typeface="Arial"/>
              <a:buNone/>
            </a:pPr>
            <a:r>
              <a:rPr lang="en-US"/>
              <a:t>(Experience share from core mentors) </a:t>
            </a:r>
            <a:endParaRPr/>
          </a:p>
        </p:txBody>
      </p:sp>
      <p:sp>
        <p:nvSpPr>
          <p:cNvPr id="993" name="Google Shape;993;p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p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000" name="Google Shape;1000;p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Re-emphasize the goal of brainstorming—to generate as many creative ideas as possible—and its value—it gives us lots of ideas to work with.  </a:t>
            </a:r>
            <a:endParaRPr/>
          </a:p>
        </p:txBody>
      </p:sp>
      <p:sp>
        <p:nvSpPr>
          <p:cNvPr id="1008" name="Google Shape;1008;p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p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016" name="Google Shape;1016;p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p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024" name="Google Shape;1024;p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2" name="Google Shape;1032;p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033" name="Google Shape;1033;p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Calibri"/>
              <a:buNone/>
            </a:pPr>
            <a:r>
              <a:rPr lang="en-US"/>
              <a:t>Sometimes the social impact can be brought about by a small product idea. </a:t>
            </a:r>
            <a:endParaRPr/>
          </a:p>
        </p:txBody>
      </p:sp>
      <p:sp>
        <p:nvSpPr>
          <p:cNvPr id="152" name="Google Shape;15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0" name="Google Shape;1040;p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p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144" name="Google Shape;1144;p1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p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t>Explain that A solution summary is the first step in moving from an idea to something that can be implemented. It focuses on identifying actions, objects, people and places involved in the idea.</a:t>
            </a:r>
            <a:endParaRPr/>
          </a:p>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1152" name="Google Shape;1152;p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8" name="Google Shape;1158;p1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5" name="Google Shape;1235;p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1236" name="Google Shape;1236;p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1" name="Google Shape;1271;p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a:p>
          <a:p>
            <a:pPr indent="0" lvl="0" marL="0" marR="0" rtl="0" algn="l">
              <a:lnSpc>
                <a:spcPct val="100000"/>
              </a:lnSpc>
              <a:spcBef>
                <a:spcPts val="0"/>
              </a:spcBef>
              <a:spcAft>
                <a:spcPts val="0"/>
              </a:spcAft>
              <a:buClr>
                <a:schemeClr val="dk1"/>
              </a:buClr>
              <a:buSzPts val="1400"/>
              <a:buFont typeface="Calibri"/>
              <a:buNone/>
            </a:pPr>
            <a:r>
              <a:t/>
            </a:r>
            <a:endParaRPr/>
          </a:p>
        </p:txBody>
      </p:sp>
      <p:sp>
        <p:nvSpPr>
          <p:cNvPr id="1272" name="Google Shape;1272;p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8" name="Google Shape;1308;p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309" name="Google Shape;1309;p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6" name="Google Shape;1316;p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317" name="Google Shape;1317;p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3" name="Google Shape;1323;p1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1" name="Google Shape;1331;p1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8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80"/>
          <p:cNvSpPr/>
          <p:nvPr>
            <p:ph idx="2" type="pic"/>
          </p:nvPr>
        </p:nvSpPr>
        <p:spPr>
          <a:xfrm>
            <a:off x="5183188" y="987425"/>
            <a:ext cx="6172200" cy="4873625"/>
          </a:xfrm>
          <a:prstGeom prst="rect">
            <a:avLst/>
          </a:prstGeom>
          <a:noFill/>
          <a:ln>
            <a:noFill/>
          </a:ln>
        </p:spPr>
      </p:sp>
      <p:sp>
        <p:nvSpPr>
          <p:cNvPr id="70" name="Google Shape;70;p18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1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8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8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8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25" name="Shape 25"/>
        <p:cNvGrpSpPr/>
        <p:nvPr/>
      </p:nvGrpSpPr>
      <p:grpSpPr>
        <a:xfrm>
          <a:off x="0" y="0"/>
          <a:ext cx="0" cy="0"/>
          <a:chOff x="0" y="0"/>
          <a:chExt cx="0" cy="0"/>
        </a:xfrm>
      </p:grpSpPr>
      <p:sp>
        <p:nvSpPr>
          <p:cNvPr id="26" name="Google Shape;26;p173"/>
          <p:cNvSpPr txBox="1"/>
          <p:nvPr>
            <p:ph idx="12" type="sldNum"/>
          </p:nvPr>
        </p:nvSpPr>
        <p:spPr>
          <a:xfrm>
            <a:off x="11089858" y="6404312"/>
            <a:ext cx="264000" cy="269100"/>
          </a:xfrm>
          <a:prstGeom prst="rect">
            <a:avLst/>
          </a:prstGeom>
          <a:noFill/>
          <a:ln>
            <a:noFill/>
          </a:ln>
        </p:spPr>
        <p:txBody>
          <a:bodyPr anchorCtr="0" anchor="ctr" bIns="45675" lIns="45675" spcFirstLastPara="1" rIns="45675" wrap="square" tIns="45675">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17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1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17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1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1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7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7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17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7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7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7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17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17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7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17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1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64.png"/><Relationship Id="rId4" Type="http://schemas.openxmlformats.org/officeDocument/2006/relationships/image" Target="../media/image75.png"/><Relationship Id="rId5" Type="http://schemas.openxmlformats.org/officeDocument/2006/relationships/image" Target="../media/image66.png"/><Relationship Id="rId6" Type="http://schemas.openxmlformats.org/officeDocument/2006/relationships/image" Target="../media/image72.png"/><Relationship Id="rId7" Type="http://schemas.openxmlformats.org/officeDocument/2006/relationships/image" Target="../media/image7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7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8.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90.jpg"/><Relationship Id="rId4" Type="http://schemas.openxmlformats.org/officeDocument/2006/relationships/image" Target="../media/image85.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8.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07.png"/><Relationship Id="rId4" Type="http://schemas.openxmlformats.org/officeDocument/2006/relationships/image" Target="../media/image89.jpg"/><Relationship Id="rId5" Type="http://schemas.openxmlformats.org/officeDocument/2006/relationships/image" Target="../media/image105.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87.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82.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9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21.jpg"/><Relationship Id="rId5" Type="http://schemas.openxmlformats.org/officeDocument/2006/relationships/image" Target="../media/image19.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9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84.jpg"/><Relationship Id="rId4" Type="http://schemas.openxmlformats.org/officeDocument/2006/relationships/image" Target="../media/image86.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7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80.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83.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88.jpg"/><Relationship Id="rId4" Type="http://schemas.openxmlformats.org/officeDocument/2006/relationships/image" Target="../media/image94.jpg"/><Relationship Id="rId5" Type="http://schemas.openxmlformats.org/officeDocument/2006/relationships/image" Target="../media/image92.jpg"/><Relationship Id="rId6" Type="http://schemas.openxmlformats.org/officeDocument/2006/relationships/image" Target="../media/image91.jpg"/><Relationship Id="rId7" Type="http://schemas.openxmlformats.org/officeDocument/2006/relationships/image" Target="../media/image95.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80.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9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04.jpg"/><Relationship Id="rId4" Type="http://schemas.openxmlformats.org/officeDocument/2006/relationships/image" Target="../media/image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02.jpg"/><Relationship Id="rId4" Type="http://schemas.openxmlformats.org/officeDocument/2006/relationships/image" Target="../media/image9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02.jpg"/><Relationship Id="rId4" Type="http://schemas.openxmlformats.org/officeDocument/2006/relationships/image" Target="../media/image9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02.jpg"/><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02.jpg"/><Relationship Id="rId4" Type="http://schemas.openxmlformats.org/officeDocument/2006/relationships/image" Target="../media/image9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comments" Target="../comments/commen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06.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11.jpg"/><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00.jpg"/><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10.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08.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03.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09.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1.xml"/><Relationship Id="rId4" Type="http://schemas.openxmlformats.org/officeDocument/2006/relationships/image" Target="../media/image34.png"/><Relationship Id="rId5"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jpg"/><Relationship Id="rId4" Type="http://schemas.openxmlformats.org/officeDocument/2006/relationships/image" Target="../media/image31.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jpg"/><Relationship Id="rId4" Type="http://schemas.openxmlformats.org/officeDocument/2006/relationships/image" Target="../media/image51.jpg"/><Relationship Id="rId5" Type="http://schemas.openxmlformats.org/officeDocument/2006/relationships/image" Target="../media/image5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hyperlink" Target="https://www.youtube.com/watch?v=QH0VwQFQmS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youtube.com/watch?v=QH0VwQFQmSA" TargetMode="External"/><Relationship Id="rId4" Type="http://schemas.openxmlformats.org/officeDocument/2006/relationships/hyperlink" Target="https://www.youtube.com/watch?v=igwK9r4WKhs" TargetMode="External"/><Relationship Id="rId5" Type="http://schemas.openxmlformats.org/officeDocument/2006/relationships/image" Target="../media/image7.png"/><Relationship Id="rId6"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5.jp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comments" Target="../comments/comment2.xml"/><Relationship Id="rId4" Type="http://schemas.openxmlformats.org/officeDocument/2006/relationships/image" Target="../media/image55.jpg"/><Relationship Id="rId5"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1.jp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youtube.com/watch?v=QH0VwQFQmSA" TargetMode="External"/><Relationship Id="rId4" Type="http://schemas.openxmlformats.org/officeDocument/2006/relationships/hyperlink" Target="https://www.youtube.com/watch?v=TXfAuEbph0w" TargetMode="External"/><Relationship Id="rId5" Type="http://schemas.openxmlformats.org/officeDocument/2006/relationships/image" Target="../media/image28.png"/><Relationship Id="rId6"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1.jpg"/><Relationship Id="rId5" Type="http://schemas.openxmlformats.org/officeDocument/2006/relationships/image" Target="../media/image3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27.jpg"/><Relationship Id="rId5"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8.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9.jp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3.jpg"/><Relationship Id="rId5"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
          <p:cNvPicPr preferRelativeResize="0"/>
          <p:nvPr/>
        </p:nvPicPr>
        <p:blipFill rotWithShape="1">
          <a:blip r:embed="rId3">
            <a:alphaModFix/>
          </a:blip>
          <a:srcRect b="0" l="0" r="1601" t="1999"/>
          <a:stretch/>
        </p:blipFill>
        <p:spPr>
          <a:xfrm>
            <a:off x="21266" y="-89475"/>
            <a:ext cx="12192001" cy="6858001"/>
          </a:xfrm>
          <a:prstGeom prst="rect">
            <a:avLst/>
          </a:prstGeom>
          <a:noFill/>
          <a:ln>
            <a:noFill/>
          </a:ln>
        </p:spPr>
      </p:pic>
      <p:sp>
        <p:nvSpPr>
          <p:cNvPr id="92" name="Google Shape;92;p1"/>
          <p:cNvSpPr txBox="1"/>
          <p:nvPr/>
        </p:nvSpPr>
        <p:spPr>
          <a:xfrm>
            <a:off x="1299847" y="1807669"/>
            <a:ext cx="9175800" cy="27759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00"/>
              <a:buFont typeface="Arial"/>
              <a:buNone/>
            </a:pPr>
            <a:r>
              <a:rPr b="1" i="0" lang="en-US" sz="9600" u="none" cap="none" strike="noStrike">
                <a:solidFill>
                  <a:schemeClr val="lt1"/>
                </a:solidFill>
                <a:latin typeface="David"/>
                <a:ea typeface="David"/>
                <a:cs typeface="David"/>
                <a:sym typeface="David"/>
              </a:rPr>
              <a:t>i-UPSH</a:t>
            </a:r>
            <a:r>
              <a:rPr b="1" i="0" lang="en-US" sz="9600" u="none" cap="none" strike="noStrike">
                <a:solidFill>
                  <a:schemeClr val="lt1"/>
                </a:solidFill>
                <a:latin typeface="David"/>
                <a:ea typeface="David"/>
                <a:cs typeface="David"/>
                <a:sym typeface="David"/>
              </a:rPr>
              <a:t>IFT </a:t>
            </a:r>
            <a:br>
              <a:rPr b="1" i="0" lang="en-US" sz="9600" u="none" cap="none" strike="noStrike">
                <a:solidFill>
                  <a:schemeClr val="lt1"/>
                </a:solidFill>
                <a:latin typeface="David"/>
                <a:ea typeface="David"/>
                <a:cs typeface="David"/>
                <a:sym typeface="David"/>
              </a:rPr>
            </a:br>
            <a:r>
              <a:rPr b="1" i="0" lang="en-US" sz="5000" u="none" cap="none" strike="noStrike">
                <a:solidFill>
                  <a:schemeClr val="lt1"/>
                </a:solidFill>
                <a:latin typeface="David"/>
                <a:ea typeface="David"/>
                <a:cs typeface="David"/>
                <a:sym typeface="David"/>
              </a:rPr>
              <a:t>Program</a:t>
            </a:r>
            <a:endParaRPr b="1" i="0" sz="5000" u="none" cap="none" strike="noStrike">
              <a:solidFill>
                <a:schemeClr val="lt1"/>
              </a:solidFill>
              <a:latin typeface="David"/>
              <a:ea typeface="David"/>
              <a:cs typeface="David"/>
              <a:sym typeface="David"/>
            </a:endParaRPr>
          </a:p>
          <a:p>
            <a:pPr indent="0" lvl="0" marL="0" marR="0" rtl="0" algn="ctr">
              <a:lnSpc>
                <a:spcPct val="100000"/>
              </a:lnSpc>
              <a:spcBef>
                <a:spcPts val="0"/>
              </a:spcBef>
              <a:spcAft>
                <a:spcPts val="0"/>
              </a:spcAft>
              <a:buClr>
                <a:srgbClr val="000000"/>
              </a:buClr>
              <a:buSzPts val="3600"/>
              <a:buFont typeface="Arial"/>
              <a:buNone/>
            </a:pPr>
            <a:r>
              <a:t/>
            </a:r>
            <a:endParaRPr/>
          </a:p>
          <a:p>
            <a:pPr indent="0" lvl="0" marL="0" marR="0" rtl="0" algn="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David"/>
                <a:ea typeface="David"/>
                <a:cs typeface="David"/>
                <a:sym typeface="David"/>
              </a:rPr>
              <a:t> </a:t>
            </a:r>
            <a:endParaRPr b="0" i="0" sz="3600" u="none" cap="none" strike="noStrike">
              <a:solidFill>
                <a:srgbClr val="000000"/>
              </a:solidFill>
              <a:latin typeface="David"/>
              <a:ea typeface="David"/>
              <a:cs typeface="David"/>
              <a:sym typeface="Davi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b="0" l="0" r="1602" t="1999"/>
          <a:stretch/>
        </p:blipFill>
        <p:spPr>
          <a:xfrm>
            <a:off x="0" y="-1"/>
            <a:ext cx="12192001" cy="6858001"/>
          </a:xfrm>
          <a:prstGeom prst="rect">
            <a:avLst/>
          </a:prstGeom>
          <a:noFill/>
          <a:ln>
            <a:noFill/>
          </a:ln>
        </p:spPr>
      </p:pic>
      <p:sp>
        <p:nvSpPr>
          <p:cNvPr id="164" name="Google Shape;164;p22"/>
          <p:cNvSpPr txBox="1"/>
          <p:nvPr/>
        </p:nvSpPr>
        <p:spPr>
          <a:xfrm>
            <a:off x="469434" y="1807201"/>
            <a:ext cx="106800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lang="en-US" sz="7200">
                <a:solidFill>
                  <a:schemeClr val="lt1"/>
                </a:solidFill>
                <a:latin typeface="IBM Plex Sans"/>
                <a:ea typeface="IBM Plex Sans"/>
                <a:cs typeface="IBM Plex Sans"/>
                <a:sym typeface="IBM Plex Sans"/>
              </a:rPr>
              <a:t>EXAMPLE </a:t>
            </a:r>
            <a:r>
              <a:rPr lang="en-US" sz="7200">
                <a:solidFill>
                  <a:schemeClr val="lt1"/>
                </a:solidFill>
                <a:latin typeface="IBM Plex Sans"/>
                <a:ea typeface="IBM Plex Sans"/>
                <a:cs typeface="IBM Plex Sans"/>
                <a:sym typeface="IBM Plex Sans"/>
              </a:rPr>
              <a:t>CHALLENGE TOPIC</a:t>
            </a:r>
            <a:endParaRPr i="0" sz="7200" u="none" cap="none" strike="noStrike">
              <a:solidFill>
                <a:schemeClr val="lt1"/>
              </a:solidFill>
              <a:latin typeface="IBM Plex Sans"/>
              <a:ea typeface="IBM Plex Sans"/>
              <a:cs typeface="IBM Plex Sans"/>
              <a:sym typeface="IBM Plex Sans"/>
            </a:endParaRPr>
          </a:p>
        </p:txBody>
      </p:sp>
      <p:sp>
        <p:nvSpPr>
          <p:cNvPr id="165" name="Google Shape;165;p22"/>
          <p:cNvSpPr txBox="1"/>
          <p:nvPr/>
        </p:nvSpPr>
        <p:spPr>
          <a:xfrm>
            <a:off x="469434" y="4431095"/>
            <a:ext cx="5170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Calibri"/>
                <a:ea typeface="Calibri"/>
                <a:cs typeface="Calibri"/>
                <a:sym typeface="Calibri"/>
              </a:rPr>
              <a:t>CLIMATE CHANGE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pic>
        <p:nvPicPr>
          <p:cNvPr id="1343" name="Google Shape;1343;p111"/>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344" name="Google Shape;1344;p111"/>
          <p:cNvSpPr txBox="1"/>
          <p:nvPr/>
        </p:nvSpPr>
        <p:spPr>
          <a:xfrm>
            <a:off x="991578" y="1718870"/>
            <a:ext cx="10661102"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3</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BUILD + TEST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START YOUR BUSINESS</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112"/>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351" name="Google Shape;1351;p112"/>
          <p:cNvSpPr txBox="1"/>
          <p:nvPr/>
        </p:nvSpPr>
        <p:spPr>
          <a:xfrm>
            <a:off x="990250" y="1429075"/>
            <a:ext cx="9591900"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sng" cap="none" strike="noStrike">
                <a:solidFill>
                  <a:srgbClr val="FFFFFF"/>
                </a:solidFill>
                <a:latin typeface="IBM Plex Sans"/>
                <a:ea typeface="IBM Plex Sans"/>
                <a:cs typeface="IBM Plex Sans"/>
                <a:sym typeface="IBM Plex Sans"/>
              </a:rPr>
              <a:t>PHASE 3: BUILD + TEST / START YOUR BUSINESS </a:t>
            </a:r>
            <a:endParaRPr b="0" i="0" sz="2400" u="sng" cap="none" strike="noStrike">
              <a:solidFill>
                <a:srgbClr val="FFFFFF"/>
              </a:solidFill>
              <a:latin typeface="IBM Plex Sans"/>
              <a:ea typeface="IBM Plex Sans"/>
              <a:cs typeface="IBM Plex Sans"/>
              <a:sym typeface="IBM Plex Sans"/>
            </a:endParaRPr>
          </a:p>
          <a:p>
            <a:pPr indent="0" lvl="0" marL="0" marR="0" rtl="0" algn="l">
              <a:lnSpc>
                <a:spcPct val="115000"/>
              </a:lnSpc>
              <a:spcBef>
                <a:spcPts val="1400"/>
              </a:spcBef>
              <a:spcAft>
                <a:spcPts val="0"/>
              </a:spcAft>
              <a:buClr>
                <a:schemeClr val="dk1"/>
              </a:buClr>
              <a:buSzPts val="1100"/>
              <a:buFont typeface="Arial"/>
              <a:buNone/>
            </a:pPr>
            <a:r>
              <a:rPr b="1" i="0" lang="en-US" sz="4800" u="none" cap="none" strike="noStrike">
                <a:solidFill>
                  <a:srgbClr val="FFFFFF"/>
                </a:solidFill>
                <a:latin typeface="IBM Plex Sans"/>
                <a:ea typeface="IBM Plex Sans"/>
                <a:cs typeface="IBM Plex Sans"/>
                <a:sym typeface="IBM Plex Sans"/>
              </a:rPr>
              <a:t>Testing key elements of your solutions by building them quickly and reworking them based on user feedback.</a:t>
            </a:r>
            <a:endParaRPr b="1" i="0" sz="4800" u="none" cap="none" strike="noStrike">
              <a:solidFill>
                <a:srgbClr val="FFFFFF"/>
              </a:solidFill>
              <a:latin typeface="IBM Plex Sans"/>
              <a:ea typeface="IBM Plex Sans"/>
              <a:cs typeface="IBM Plex Sans"/>
              <a:sym typeface="IBM Plex Sans"/>
            </a:endParaRPr>
          </a:p>
          <a:p>
            <a:pPr indent="0" lvl="0" marL="0" marR="0" rtl="0" algn="l">
              <a:lnSpc>
                <a:spcPct val="115000"/>
              </a:lnSpc>
              <a:spcBef>
                <a:spcPts val="1400"/>
              </a:spcBef>
              <a:spcAft>
                <a:spcPts val="0"/>
              </a:spcAft>
              <a:buClr>
                <a:schemeClr val="dk1"/>
              </a:buClr>
              <a:buSzPts val="1100"/>
              <a:buFont typeface="Arial"/>
              <a:buNone/>
            </a:pPr>
            <a:r>
              <a:t/>
            </a:r>
            <a:endParaRPr b="1" i="0" sz="4800" u="none" cap="none" strike="noStrike">
              <a:solidFill>
                <a:srgbClr val="FFFFFF"/>
              </a:solidFill>
              <a:latin typeface="IBM Plex Sans"/>
              <a:ea typeface="IBM Plex Sans"/>
              <a:cs typeface="IBM Plex Sans"/>
              <a:sym typeface="IBM Plex Sans"/>
            </a:endParaRPr>
          </a:p>
          <a:p>
            <a:pPr indent="0" lvl="0" marL="0" marR="0" rtl="0" algn="l">
              <a:lnSpc>
                <a:spcPct val="115000"/>
              </a:lnSpc>
              <a:spcBef>
                <a:spcPts val="1400"/>
              </a:spcBef>
              <a:spcAft>
                <a:spcPts val="0"/>
              </a:spcAft>
              <a:buClr>
                <a:srgbClr val="000000"/>
              </a:buClr>
              <a:buSzPts val="4800"/>
              <a:buFont typeface="Arial"/>
              <a:buNone/>
            </a:pPr>
            <a:r>
              <a:t/>
            </a:r>
            <a:endParaRPr b="1" i="0" sz="4800" u="none" cap="none" strike="noStrike">
              <a:solidFill>
                <a:srgbClr val="FFFFFF"/>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pic>
        <p:nvPicPr>
          <p:cNvPr id="1357" name="Google Shape;1357;p113"/>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358" name="Google Shape;1358;p113"/>
          <p:cNvSpPr txBox="1"/>
          <p:nvPr/>
        </p:nvSpPr>
        <p:spPr>
          <a:xfrm>
            <a:off x="1168224" y="1408175"/>
            <a:ext cx="9665679"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3: BUILD + TEST / START YOUR BUSINESS | Activity 3-1</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WHAT IS THE</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BEST SOLUTION?</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BM Plex Sans"/>
                <a:ea typeface="IBM Plex Sans"/>
                <a:cs typeface="IBM Plex Sans"/>
                <a:sym typeface="IBM Plex Sans"/>
              </a:rPr>
              <a:t>Choose solutions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1359" name="Google Shape;1359;p113"/>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14"/>
          <p:cNvSpPr txBox="1"/>
          <p:nvPr/>
        </p:nvSpPr>
        <p:spPr>
          <a:xfrm>
            <a:off x="1363725" y="2161498"/>
            <a:ext cx="94590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IBM Plex Sans"/>
                <a:ea typeface="IBM Plex Sans"/>
                <a:cs typeface="IBM Plex Sans"/>
                <a:sym typeface="IBM Plex Sans"/>
              </a:rPr>
              <a:t>Choose the </a:t>
            </a:r>
            <a:r>
              <a:rPr b="1" i="0" lang="en-US" sz="4400" u="sng" cap="none" strike="noStrike">
                <a:solidFill>
                  <a:srgbClr val="00AEFD"/>
                </a:solidFill>
                <a:latin typeface="IBM Plex Sans"/>
                <a:ea typeface="IBM Plex Sans"/>
                <a:cs typeface="IBM Plex Sans"/>
                <a:sym typeface="IBM Plex Sans"/>
              </a:rPr>
              <a:t>best solution based on your learnings</a:t>
            </a:r>
            <a:r>
              <a:rPr b="1" i="0" lang="en-US" sz="4400" u="none" cap="none" strike="noStrike">
                <a:solidFill>
                  <a:srgbClr val="000000"/>
                </a:solidFill>
                <a:latin typeface="IBM Plex Sans"/>
                <a:ea typeface="IBM Plex Sans"/>
                <a:cs typeface="IBM Plex Sans"/>
                <a:sym typeface="IBM Plex Sans"/>
              </a:rPr>
              <a:t> from testing your ideas with users.</a:t>
            </a:r>
            <a:endParaRPr b="1" i="0" sz="1400" u="none" cap="none" strike="noStrike">
              <a:solidFill>
                <a:srgbClr val="000000"/>
              </a:solidFill>
              <a:latin typeface="IBM Plex Sans"/>
              <a:ea typeface="IBM Plex Sans"/>
              <a:cs typeface="IBM Plex Sans"/>
              <a:sym typeface="IBM Plex Sans"/>
            </a:endParaRPr>
          </a:p>
        </p:txBody>
      </p:sp>
      <p:sp>
        <p:nvSpPr>
          <p:cNvPr id="1366" name="Google Shape;1366;p114"/>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3-1</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WHAT IS THE BEST SOLUTION?</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15"/>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3-1 | CHOOSE SOLUTION</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1. Identifying Positives and Negatives of Ideas</a:t>
            </a:r>
            <a:endParaRPr b="1" i="0" sz="3000" u="none" cap="none" strike="noStrike">
              <a:solidFill>
                <a:srgbClr val="000000"/>
              </a:solidFill>
              <a:latin typeface="IBM Plex Sans"/>
              <a:ea typeface="IBM Plex Sans"/>
              <a:cs typeface="IBM Plex Sans"/>
              <a:sym typeface="IBM Plex Sans"/>
            </a:endParaRPr>
          </a:p>
        </p:txBody>
      </p:sp>
      <p:sp>
        <p:nvSpPr>
          <p:cNvPr id="1373" name="Google Shape;1373;p115"/>
          <p:cNvSpPr txBox="1"/>
          <p:nvPr/>
        </p:nvSpPr>
        <p:spPr>
          <a:xfrm rot="-10937">
            <a:off x="7579856" y="3094228"/>
            <a:ext cx="1980310" cy="8955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IBM Plex Sans Light"/>
                <a:ea typeface="IBM Plex Sans Light"/>
                <a:cs typeface="IBM Plex Sans Light"/>
                <a:sym typeface="IBM Plex Sans Light"/>
              </a:rPr>
              <a:t>Building the right tools to dispense the germ killer water</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374" name="Google Shape;1374;p115"/>
          <p:cNvSpPr txBox="1"/>
          <p:nvPr/>
        </p:nvSpPr>
        <p:spPr>
          <a:xfrm rot="-10937">
            <a:off x="9651174" y="3094231"/>
            <a:ext cx="1980310" cy="8703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IBM Plex Sans Light"/>
                <a:ea typeface="IBM Plex Sans Light"/>
                <a:cs typeface="IBM Plex Sans Light"/>
                <a:sym typeface="IBM Plex Sans Light"/>
              </a:rPr>
              <a:t>Lack of clean water supply</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375" name="Google Shape;1375;p115"/>
          <p:cNvSpPr txBox="1"/>
          <p:nvPr/>
        </p:nvSpPr>
        <p:spPr>
          <a:xfrm>
            <a:off x="7773936" y="2646432"/>
            <a:ext cx="1561800" cy="47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WHAT WORKS?</a:t>
            </a:r>
            <a:endParaRPr b="0" i="0" sz="1400" u="none" cap="none" strike="noStrike">
              <a:solidFill>
                <a:srgbClr val="000000"/>
              </a:solidFill>
              <a:latin typeface="IBM Plex Sans Medium"/>
              <a:ea typeface="IBM Plex Sans Medium"/>
              <a:cs typeface="IBM Plex Sans Medium"/>
              <a:sym typeface="IBM Plex Sans Medium"/>
            </a:endParaRPr>
          </a:p>
        </p:txBody>
      </p:sp>
      <p:sp>
        <p:nvSpPr>
          <p:cNvPr id="1376" name="Google Shape;1376;p115"/>
          <p:cNvSpPr txBox="1"/>
          <p:nvPr/>
        </p:nvSpPr>
        <p:spPr>
          <a:xfrm>
            <a:off x="9540025" y="2646425"/>
            <a:ext cx="2202600" cy="47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WHAT DOESN’T WORK?</a:t>
            </a:r>
            <a:endParaRPr b="0" i="0" sz="1400" u="none" cap="none" strike="noStrike">
              <a:solidFill>
                <a:srgbClr val="000000"/>
              </a:solidFill>
              <a:latin typeface="IBM Plex Sans Medium"/>
              <a:ea typeface="IBM Plex Sans Medium"/>
              <a:cs typeface="IBM Plex Sans Medium"/>
              <a:sym typeface="IBM Plex Sans Medium"/>
            </a:endParaRPr>
          </a:p>
        </p:txBody>
      </p:sp>
      <p:sp>
        <p:nvSpPr>
          <p:cNvPr id="1377" name="Google Shape;1377;p115"/>
          <p:cNvSpPr txBox="1"/>
          <p:nvPr/>
        </p:nvSpPr>
        <p:spPr>
          <a:xfrm rot="-12643">
            <a:off x="5757719" y="3099703"/>
            <a:ext cx="1713012" cy="902700"/>
          </a:xfrm>
          <a:prstGeom prst="rect">
            <a:avLst/>
          </a:prstGeom>
          <a:solidFill>
            <a:srgbClr val="00B0F0"/>
          </a:solid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IBM Plex Sans Light"/>
                <a:ea typeface="IBM Plex Sans Light"/>
                <a:cs typeface="IBM Plex Sans Light"/>
                <a:sym typeface="IBM Plex Sans Light"/>
              </a:rPr>
              <a:t>SOLUTION 1 </a:t>
            </a:r>
            <a:endParaRPr b="0" i="1" sz="1200" u="none" cap="none" strike="noStrike">
              <a:solidFill>
                <a:srgbClr val="FFFFFF"/>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IBM Plex Sans"/>
                <a:ea typeface="IBM Plex Sans"/>
                <a:cs typeface="IBM Plex Sans"/>
                <a:sym typeface="IBM Plex Sans"/>
              </a:rPr>
              <a:t>Germ Killer Water </a:t>
            </a:r>
            <a:endParaRPr b="0" i="1" sz="1200" u="none" cap="none" strike="noStrike">
              <a:solidFill>
                <a:srgbClr val="FFFFFF"/>
              </a:solidFill>
              <a:latin typeface="IBM Plex Sans Light"/>
              <a:ea typeface="IBM Plex Sans Light"/>
              <a:cs typeface="IBM Plex Sans Light"/>
              <a:sym typeface="IBM Plex Sans Light"/>
            </a:endParaRPr>
          </a:p>
        </p:txBody>
      </p:sp>
      <p:sp>
        <p:nvSpPr>
          <p:cNvPr id="1378" name="Google Shape;1378;p115"/>
          <p:cNvSpPr txBox="1"/>
          <p:nvPr/>
        </p:nvSpPr>
        <p:spPr>
          <a:xfrm rot="-13245">
            <a:off x="5757644" y="4081183"/>
            <a:ext cx="1713013" cy="921900"/>
          </a:xfrm>
          <a:prstGeom prst="rect">
            <a:avLst/>
          </a:prstGeom>
          <a:solidFill>
            <a:srgbClr val="00B0F0"/>
          </a:solid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IBM Plex Sans Light"/>
                <a:ea typeface="IBM Plex Sans Light"/>
                <a:cs typeface="IBM Plex Sans Light"/>
                <a:sym typeface="IBM Plex Sans Light"/>
              </a:rPr>
              <a:t>SOLUTION 2</a:t>
            </a:r>
            <a:endParaRPr b="0" i="1" sz="1200" u="none" cap="none" strike="noStrike">
              <a:solidFill>
                <a:srgbClr val="FFFFFF"/>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IBM Plex Sans"/>
                <a:ea typeface="IBM Plex Sans"/>
                <a:cs typeface="IBM Plex Sans"/>
                <a:sym typeface="IBM Plex Sans"/>
              </a:rPr>
              <a:t>Campaign about hygienic practices</a:t>
            </a:r>
            <a:endParaRPr b="1" i="0" sz="12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IBM Plex Sans Light"/>
              <a:ea typeface="IBM Plex Sans Light"/>
              <a:cs typeface="IBM Plex Sans Light"/>
              <a:sym typeface="IBM Plex Sans Light"/>
            </a:endParaRPr>
          </a:p>
        </p:txBody>
      </p:sp>
      <p:sp>
        <p:nvSpPr>
          <p:cNvPr id="1379" name="Google Shape;1379;p115"/>
          <p:cNvSpPr txBox="1"/>
          <p:nvPr/>
        </p:nvSpPr>
        <p:spPr>
          <a:xfrm rot="-12643">
            <a:off x="5757619" y="5099215"/>
            <a:ext cx="1713012" cy="905400"/>
          </a:xfrm>
          <a:prstGeom prst="rect">
            <a:avLst/>
          </a:prstGeom>
          <a:solidFill>
            <a:srgbClr val="00B0F0"/>
          </a:solid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IBM Plex Sans Light"/>
                <a:ea typeface="IBM Plex Sans Light"/>
                <a:cs typeface="IBM Plex Sans Light"/>
                <a:sym typeface="IBM Plex Sans Light"/>
              </a:rPr>
              <a:t>SOLUTION 3</a:t>
            </a:r>
            <a:endParaRPr b="0" i="1" sz="1200" u="none" cap="none" strike="noStrike">
              <a:solidFill>
                <a:srgbClr val="FFFFFF"/>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IBM Plex Sans"/>
                <a:ea typeface="IBM Plex Sans"/>
                <a:cs typeface="IBM Plex Sans"/>
                <a:sym typeface="IBM Plex Sans"/>
              </a:rPr>
              <a:t>Better use of limited water </a:t>
            </a:r>
            <a:endParaRPr b="1" i="0" sz="1200" u="none" cap="none" strike="noStrike">
              <a:solidFill>
                <a:srgbClr val="FFFFFF"/>
              </a:solidFill>
              <a:latin typeface="IBM Plex Sans"/>
              <a:ea typeface="IBM Plex Sans"/>
              <a:cs typeface="IBM Plex Sans"/>
              <a:sym typeface="IBM Plex Sans"/>
            </a:endParaRPr>
          </a:p>
        </p:txBody>
      </p:sp>
      <p:sp>
        <p:nvSpPr>
          <p:cNvPr id="1380" name="Google Shape;1380;p115"/>
          <p:cNvSpPr txBox="1"/>
          <p:nvPr/>
        </p:nvSpPr>
        <p:spPr>
          <a:xfrm rot="-11457">
            <a:off x="7579855" y="4068380"/>
            <a:ext cx="1980311" cy="9306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IBM Plex Sans Light"/>
                <a:ea typeface="IBM Plex Sans Light"/>
                <a:cs typeface="IBM Plex Sans Light"/>
                <a:sym typeface="IBM Plex Sans Light"/>
              </a:rPr>
              <a:t>Local organization helping the children build materials for the campaign</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381" name="Google Shape;1381;p115"/>
          <p:cNvSpPr txBox="1"/>
          <p:nvPr/>
        </p:nvSpPr>
        <p:spPr>
          <a:xfrm rot="-11457">
            <a:off x="9651173" y="4068383"/>
            <a:ext cx="1980311" cy="9045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IBM Plex Sans Light"/>
                <a:ea typeface="IBM Plex Sans Light"/>
                <a:cs typeface="IBM Plex Sans Light"/>
                <a:sym typeface="IBM Plex Sans Light"/>
              </a:rPr>
              <a:t>Lack of support from schools </a:t>
            </a:r>
            <a:endParaRPr b="0" i="1" sz="12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IBM Plex Sans Light"/>
                <a:ea typeface="IBM Plex Sans Light"/>
                <a:cs typeface="IBM Plex Sans Light"/>
                <a:sym typeface="IBM Plex Sans Light"/>
              </a:rPr>
              <a:t>Campaign not enough</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382" name="Google Shape;1382;p115"/>
          <p:cNvSpPr txBox="1"/>
          <p:nvPr/>
        </p:nvSpPr>
        <p:spPr>
          <a:xfrm rot="-10937">
            <a:off x="7579856" y="5086529"/>
            <a:ext cx="1980310" cy="9222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IBM Plex Sans Light"/>
                <a:ea typeface="IBM Plex Sans Light"/>
                <a:cs typeface="IBM Plex Sans Light"/>
                <a:sym typeface="IBM Plex Sans Light"/>
              </a:rPr>
              <a:t>Support from school faculty and staff to regulate water use</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383" name="Google Shape;1383;p115"/>
          <p:cNvSpPr txBox="1"/>
          <p:nvPr/>
        </p:nvSpPr>
        <p:spPr>
          <a:xfrm rot="-10937">
            <a:off x="9651174" y="5086532"/>
            <a:ext cx="1980310" cy="8961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IBM Plex Sans Light"/>
                <a:ea typeface="IBM Plex Sans Light"/>
                <a:cs typeface="IBM Plex Sans Light"/>
                <a:sym typeface="IBM Plex Sans Light"/>
              </a:rPr>
              <a:t>No one to control</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384" name="Google Shape;1384;p115"/>
          <p:cNvSpPr txBox="1"/>
          <p:nvPr/>
        </p:nvSpPr>
        <p:spPr>
          <a:xfrm>
            <a:off x="5649029" y="2175830"/>
            <a:ext cx="5723700" cy="47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Goal Statement:</a:t>
            </a:r>
            <a:endParaRPr/>
          </a:p>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rgbClr val="000000"/>
                </a:solidFill>
                <a:latin typeface="IBM Plex Sans"/>
                <a:ea typeface="IBM Plex Sans"/>
                <a:cs typeface="IBM Plex Sans"/>
                <a:sym typeface="IBM Plex Sans"/>
              </a:rPr>
              <a:t>Prevent school students from falling sick by getting them to wash their hands while conserving water.</a:t>
            </a:r>
            <a:br>
              <a:rPr i="0" lang="en-US" sz="1800" u="none" cap="none" strike="noStrike">
                <a:solidFill>
                  <a:srgbClr val="000000"/>
                </a:solidFill>
                <a:latin typeface="IBM Plex Sans"/>
                <a:ea typeface="IBM Plex Sans"/>
                <a:cs typeface="IBM Plex Sans"/>
                <a:sym typeface="IBM Plex Sans"/>
              </a:rPr>
            </a:br>
            <a:r>
              <a:rPr b="1" i="0" lang="en-US" sz="1800" u="none" cap="none" strike="noStrike">
                <a:solidFill>
                  <a:srgbClr val="000000"/>
                </a:solidFill>
                <a:latin typeface="IBM Plex Sans"/>
                <a:ea typeface="IBM Plex Sans"/>
                <a:cs typeface="IBM Plex Sans"/>
                <a:sym typeface="IBM Plex Sans"/>
              </a:rPr>
              <a:t> </a:t>
            </a:r>
            <a:endParaRPr/>
          </a:p>
        </p:txBody>
      </p:sp>
      <p:sp>
        <p:nvSpPr>
          <p:cNvPr id="1385" name="Google Shape;1385;p115"/>
          <p:cNvSpPr txBox="1"/>
          <p:nvPr/>
        </p:nvSpPr>
        <p:spPr>
          <a:xfrm>
            <a:off x="1258425" y="1951925"/>
            <a:ext cx="2720400" cy="4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List your solutions on one side.</a:t>
            </a:r>
            <a:endParaRPr b="0" i="0" sz="18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t/>
            </a:r>
            <a:endParaRPr b="1" i="0" sz="1800" u="sng"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IBM Plex Sans"/>
              <a:ea typeface="IBM Plex Sans"/>
              <a:cs typeface="IBM Plex Sans"/>
              <a:sym typeface="IBM Plex Sans"/>
            </a:endParaRPr>
          </a:p>
        </p:txBody>
      </p:sp>
      <p:sp>
        <p:nvSpPr>
          <p:cNvPr id="1386" name="Google Shape;1386;p115"/>
          <p:cNvSpPr/>
          <p:nvPr/>
        </p:nvSpPr>
        <p:spPr>
          <a:xfrm>
            <a:off x="625278" y="2054877"/>
            <a:ext cx="480900" cy="4809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1</a:t>
            </a:r>
            <a:endParaRPr b="1" i="0" sz="1800" u="none" cap="none" strike="noStrike">
              <a:solidFill>
                <a:srgbClr val="000000"/>
              </a:solidFill>
              <a:latin typeface="IBM Plex Sans"/>
              <a:ea typeface="IBM Plex Sans"/>
              <a:cs typeface="IBM Plex Sans"/>
              <a:sym typeface="IBM Plex Sans"/>
            </a:endParaRPr>
          </a:p>
        </p:txBody>
      </p:sp>
      <p:sp>
        <p:nvSpPr>
          <p:cNvPr id="1387" name="Google Shape;1387;p115"/>
          <p:cNvSpPr txBox="1"/>
          <p:nvPr/>
        </p:nvSpPr>
        <p:spPr>
          <a:xfrm>
            <a:off x="1258425" y="2862143"/>
            <a:ext cx="3546300" cy="4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Based on the feedback write down what works well for the solutions.</a:t>
            </a:r>
            <a:endParaRPr b="0" i="0" sz="18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t/>
            </a:r>
            <a:endParaRPr b="1" i="0" sz="1800" u="sng"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IBM Plex Sans"/>
              <a:ea typeface="IBM Plex Sans"/>
              <a:cs typeface="IBM Plex Sans"/>
              <a:sym typeface="IBM Plex Sans"/>
            </a:endParaRPr>
          </a:p>
        </p:txBody>
      </p:sp>
      <p:sp>
        <p:nvSpPr>
          <p:cNvPr id="1388" name="Google Shape;1388;p115"/>
          <p:cNvSpPr/>
          <p:nvPr/>
        </p:nvSpPr>
        <p:spPr>
          <a:xfrm>
            <a:off x="625278" y="2994610"/>
            <a:ext cx="480900" cy="4809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2</a:t>
            </a:r>
            <a:endParaRPr b="1" i="0" sz="1800" u="none" cap="none" strike="noStrike">
              <a:solidFill>
                <a:srgbClr val="000000"/>
              </a:solidFill>
              <a:latin typeface="IBM Plex Sans"/>
              <a:ea typeface="IBM Plex Sans"/>
              <a:cs typeface="IBM Plex Sans"/>
              <a:sym typeface="IBM Plex Sans"/>
            </a:endParaRPr>
          </a:p>
        </p:txBody>
      </p:sp>
      <p:sp>
        <p:nvSpPr>
          <p:cNvPr id="1389" name="Google Shape;1389;p115"/>
          <p:cNvSpPr txBox="1"/>
          <p:nvPr/>
        </p:nvSpPr>
        <p:spPr>
          <a:xfrm>
            <a:off x="1258425" y="4030769"/>
            <a:ext cx="3352500" cy="4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Then, as a last step write down what doesn’t work well for the solutions.</a:t>
            </a:r>
            <a:endParaRPr b="0" i="0" sz="18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t/>
            </a:r>
            <a:endParaRPr b="1" i="0" sz="1800" u="sng"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IBM Plex Sans"/>
              <a:ea typeface="IBM Plex Sans"/>
              <a:cs typeface="IBM Plex Sans"/>
              <a:sym typeface="IBM Plex Sans"/>
            </a:endParaRPr>
          </a:p>
        </p:txBody>
      </p:sp>
      <p:sp>
        <p:nvSpPr>
          <p:cNvPr id="1390" name="Google Shape;1390;p115"/>
          <p:cNvSpPr/>
          <p:nvPr/>
        </p:nvSpPr>
        <p:spPr>
          <a:xfrm>
            <a:off x="625278" y="4179429"/>
            <a:ext cx="480900" cy="4809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3</a:t>
            </a:r>
            <a:endParaRPr b="1" i="0" sz="1800" u="none" cap="none" strike="noStrike">
              <a:solidFill>
                <a:srgbClr val="000000"/>
              </a:solidFill>
              <a:latin typeface="IBM Plex Sans"/>
              <a:ea typeface="IBM Plex Sans"/>
              <a:cs typeface="IBM Plex Sans"/>
              <a:sym typeface="IBM Plex Sans"/>
            </a:endParaRPr>
          </a:p>
        </p:txBody>
      </p:sp>
      <p:sp>
        <p:nvSpPr>
          <p:cNvPr id="1391" name="Google Shape;1391;p115"/>
          <p:cNvSpPr txBox="1"/>
          <p:nvPr/>
        </p:nvSpPr>
        <p:spPr>
          <a:xfrm>
            <a:off x="1258425" y="5321450"/>
            <a:ext cx="3546300" cy="4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Choose the solution that has more positives than negatives.</a:t>
            </a:r>
            <a:endParaRPr b="0" i="0" sz="18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t/>
            </a:r>
            <a:endParaRPr b="1" i="0" sz="1800" u="sng"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IBM Plex Sans"/>
              <a:ea typeface="IBM Plex Sans"/>
              <a:cs typeface="IBM Plex Sans"/>
              <a:sym typeface="IBM Plex Sans"/>
            </a:endParaRPr>
          </a:p>
        </p:txBody>
      </p:sp>
      <p:sp>
        <p:nvSpPr>
          <p:cNvPr id="1392" name="Google Shape;1392;p115"/>
          <p:cNvSpPr/>
          <p:nvPr/>
        </p:nvSpPr>
        <p:spPr>
          <a:xfrm>
            <a:off x="625278" y="5447102"/>
            <a:ext cx="480900" cy="4809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4</a:t>
            </a:r>
            <a:endParaRPr b="1" i="0" sz="1800" u="none" cap="none" strike="noStrike">
              <a:solidFill>
                <a:srgbClr val="000000"/>
              </a:solidFill>
              <a:latin typeface="IBM Plex Sans"/>
              <a:ea typeface="IBM Plex Sans"/>
              <a:cs typeface="IBM Plex Sans"/>
              <a:sym typeface="IBM Plex Sans"/>
            </a:endParaRPr>
          </a:p>
        </p:txBody>
      </p:sp>
      <p:sp>
        <p:nvSpPr>
          <p:cNvPr id="1393" name="Google Shape;1393;p115"/>
          <p:cNvSpPr txBox="1"/>
          <p:nvPr/>
        </p:nvSpPr>
        <p:spPr>
          <a:xfrm>
            <a:off x="5648454" y="1467143"/>
            <a:ext cx="5532300" cy="5436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000000"/>
                </a:solidFill>
                <a:latin typeface="IBM Plex Sans Light"/>
                <a:ea typeface="IBM Plex Sans Light"/>
                <a:cs typeface="IBM Plex Sans Light"/>
                <a:sym typeface="IBM Plex Sans Light"/>
              </a:rPr>
              <a:t>Example: </a:t>
            </a:r>
            <a:endParaRPr b="1" i="1" sz="18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16"/>
          <p:cNvSpPr txBox="1"/>
          <p:nvPr/>
        </p:nvSpPr>
        <p:spPr>
          <a:xfrm>
            <a:off x="372499" y="653873"/>
            <a:ext cx="8074969"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3-1 | CHOOSE SOLUTION</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2. Micro-Screening of Ideas</a:t>
            </a:r>
            <a:endParaRPr b="1" i="0" sz="3000" u="none" cap="none" strike="noStrike">
              <a:solidFill>
                <a:srgbClr val="000000"/>
              </a:solidFill>
              <a:latin typeface="IBM Plex Sans"/>
              <a:ea typeface="IBM Plex Sans"/>
              <a:cs typeface="IBM Plex Sans"/>
              <a:sym typeface="IBM Plex Sans"/>
            </a:endParaRPr>
          </a:p>
        </p:txBody>
      </p:sp>
      <p:sp>
        <p:nvSpPr>
          <p:cNvPr id="1400" name="Google Shape;1400;p116"/>
          <p:cNvSpPr txBox="1"/>
          <p:nvPr/>
        </p:nvSpPr>
        <p:spPr>
          <a:xfrm rot="-10937">
            <a:off x="2805958" y="3568790"/>
            <a:ext cx="1117833" cy="8955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01" name="Google Shape;1401;p116"/>
          <p:cNvSpPr txBox="1"/>
          <p:nvPr/>
        </p:nvSpPr>
        <p:spPr>
          <a:xfrm rot="-10937">
            <a:off x="4031456" y="3568793"/>
            <a:ext cx="1117833" cy="8703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02" name="Google Shape;1402;p116"/>
          <p:cNvSpPr txBox="1"/>
          <p:nvPr/>
        </p:nvSpPr>
        <p:spPr>
          <a:xfrm>
            <a:off x="2820147" y="3098134"/>
            <a:ext cx="1173404" cy="47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IBM Plex Sans"/>
                <a:ea typeface="IBM Plex Sans"/>
                <a:cs typeface="IBM Plex Sans"/>
                <a:sym typeface="IBM Plex Sans"/>
              </a:rPr>
              <a:t>Skills &amp; Competencies</a:t>
            </a:r>
            <a:endParaRPr b="0" i="0" sz="1100" u="none" cap="none" strike="noStrike">
              <a:solidFill>
                <a:srgbClr val="000000"/>
              </a:solidFill>
              <a:latin typeface="IBM Plex Sans Medium"/>
              <a:ea typeface="IBM Plex Sans Medium"/>
              <a:cs typeface="IBM Plex Sans Medium"/>
              <a:sym typeface="IBM Plex Sans Medium"/>
            </a:endParaRPr>
          </a:p>
        </p:txBody>
      </p:sp>
      <p:sp>
        <p:nvSpPr>
          <p:cNvPr id="1403" name="Google Shape;1403;p116"/>
          <p:cNvSpPr txBox="1"/>
          <p:nvPr/>
        </p:nvSpPr>
        <p:spPr>
          <a:xfrm rot="-12643">
            <a:off x="895482" y="3574265"/>
            <a:ext cx="1713012" cy="902700"/>
          </a:xfrm>
          <a:prstGeom prst="rect">
            <a:avLst/>
          </a:prstGeom>
          <a:solidFill>
            <a:srgbClr val="00B0F0"/>
          </a:solid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IBM Plex Sans Light"/>
                <a:ea typeface="IBM Plex Sans Light"/>
                <a:cs typeface="IBM Plex Sans Light"/>
                <a:sym typeface="IBM Plex Sans Light"/>
              </a:rPr>
              <a:t>SOLUTION 1 </a:t>
            </a:r>
            <a:endParaRPr b="0" i="1" sz="1200" u="none" cap="none" strike="noStrike">
              <a:solidFill>
                <a:srgbClr val="FFFFFF"/>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IBM Plex Sans"/>
                <a:ea typeface="IBM Plex Sans"/>
                <a:cs typeface="IBM Plex Sans"/>
                <a:sym typeface="IBM Plex Sans"/>
              </a:rPr>
              <a:t>Germ Killer Water </a:t>
            </a:r>
            <a:endParaRPr b="0" i="1" sz="1200" u="none" cap="none" strike="noStrike">
              <a:solidFill>
                <a:srgbClr val="FFFFFF"/>
              </a:solidFill>
              <a:latin typeface="IBM Plex Sans Light"/>
              <a:ea typeface="IBM Plex Sans Light"/>
              <a:cs typeface="IBM Plex Sans Light"/>
              <a:sym typeface="IBM Plex Sans Light"/>
            </a:endParaRPr>
          </a:p>
        </p:txBody>
      </p:sp>
      <p:sp>
        <p:nvSpPr>
          <p:cNvPr id="1404" name="Google Shape;1404;p116"/>
          <p:cNvSpPr txBox="1"/>
          <p:nvPr/>
        </p:nvSpPr>
        <p:spPr>
          <a:xfrm rot="-13245">
            <a:off x="895407" y="4555745"/>
            <a:ext cx="1713013" cy="921900"/>
          </a:xfrm>
          <a:prstGeom prst="rect">
            <a:avLst/>
          </a:prstGeom>
          <a:solidFill>
            <a:srgbClr val="00B0F0"/>
          </a:solid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IBM Plex Sans Light"/>
                <a:ea typeface="IBM Plex Sans Light"/>
                <a:cs typeface="IBM Plex Sans Light"/>
                <a:sym typeface="IBM Plex Sans Light"/>
              </a:rPr>
              <a:t>SOLUTION 2</a:t>
            </a:r>
            <a:endParaRPr b="0" i="1" sz="1200" u="none" cap="none" strike="noStrike">
              <a:solidFill>
                <a:srgbClr val="FFFFFF"/>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IBM Plex Sans"/>
                <a:ea typeface="IBM Plex Sans"/>
                <a:cs typeface="IBM Plex Sans"/>
                <a:sym typeface="IBM Plex Sans"/>
              </a:rPr>
              <a:t>Campaign about hygienic practices</a:t>
            </a:r>
            <a:endParaRPr b="1" i="0" sz="12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IBM Plex Sans Light"/>
              <a:ea typeface="IBM Plex Sans Light"/>
              <a:cs typeface="IBM Plex Sans Light"/>
              <a:sym typeface="IBM Plex Sans Light"/>
            </a:endParaRPr>
          </a:p>
        </p:txBody>
      </p:sp>
      <p:sp>
        <p:nvSpPr>
          <p:cNvPr id="1405" name="Google Shape;1405;p116"/>
          <p:cNvSpPr txBox="1"/>
          <p:nvPr/>
        </p:nvSpPr>
        <p:spPr>
          <a:xfrm rot="-12643">
            <a:off x="895382" y="5573777"/>
            <a:ext cx="1713012" cy="905400"/>
          </a:xfrm>
          <a:prstGeom prst="rect">
            <a:avLst/>
          </a:prstGeom>
          <a:solidFill>
            <a:srgbClr val="00B0F0"/>
          </a:solid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FFFFFF"/>
                </a:solidFill>
                <a:latin typeface="IBM Plex Sans Light"/>
                <a:ea typeface="IBM Plex Sans Light"/>
                <a:cs typeface="IBM Plex Sans Light"/>
                <a:sym typeface="IBM Plex Sans Light"/>
              </a:rPr>
              <a:t>SOLUTION 3</a:t>
            </a:r>
            <a:endParaRPr b="0" i="1" sz="1200" u="none" cap="none" strike="noStrike">
              <a:solidFill>
                <a:srgbClr val="FFFFFF"/>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IBM Plex Sans"/>
                <a:ea typeface="IBM Plex Sans"/>
                <a:cs typeface="IBM Plex Sans"/>
                <a:sym typeface="IBM Plex Sans"/>
              </a:rPr>
              <a:t>Better use of limited water </a:t>
            </a:r>
            <a:endParaRPr b="1" i="0" sz="1200" u="none" cap="none" strike="noStrike">
              <a:solidFill>
                <a:srgbClr val="FFFFFF"/>
              </a:solidFill>
              <a:latin typeface="IBM Plex Sans"/>
              <a:ea typeface="IBM Plex Sans"/>
              <a:cs typeface="IBM Plex Sans"/>
              <a:sym typeface="IBM Plex Sans"/>
            </a:endParaRPr>
          </a:p>
        </p:txBody>
      </p:sp>
      <p:sp>
        <p:nvSpPr>
          <p:cNvPr id="1406" name="Google Shape;1406;p116"/>
          <p:cNvSpPr txBox="1"/>
          <p:nvPr/>
        </p:nvSpPr>
        <p:spPr>
          <a:xfrm rot="-11457">
            <a:off x="2805956" y="4542942"/>
            <a:ext cx="1117834" cy="9306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07" name="Google Shape;1407;p116"/>
          <p:cNvSpPr txBox="1"/>
          <p:nvPr/>
        </p:nvSpPr>
        <p:spPr>
          <a:xfrm rot="-11457">
            <a:off x="4031454" y="4542945"/>
            <a:ext cx="1117834" cy="9045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08" name="Google Shape;1408;p116"/>
          <p:cNvSpPr txBox="1"/>
          <p:nvPr/>
        </p:nvSpPr>
        <p:spPr>
          <a:xfrm rot="-10937">
            <a:off x="2805958" y="5561091"/>
            <a:ext cx="1117833" cy="9222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09" name="Google Shape;1409;p116"/>
          <p:cNvSpPr txBox="1"/>
          <p:nvPr/>
        </p:nvSpPr>
        <p:spPr>
          <a:xfrm rot="-10937">
            <a:off x="4031456" y="5561094"/>
            <a:ext cx="1117833" cy="8961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10" name="Google Shape;1410;p116"/>
          <p:cNvSpPr txBox="1"/>
          <p:nvPr/>
        </p:nvSpPr>
        <p:spPr>
          <a:xfrm>
            <a:off x="719050" y="1665000"/>
            <a:ext cx="6660300" cy="113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Put as many smiling, indifferent or sad faces as necessary, depending on the extent to which that criterion is satisfied. The solution that receives the most smiling faces is judged the most feasible.</a:t>
            </a:r>
            <a:endParaRPr b="1" i="0" sz="1800" u="none" cap="none" strike="noStrike">
              <a:solidFill>
                <a:srgbClr val="000000"/>
              </a:solidFill>
              <a:latin typeface="IBM Plex Sans"/>
              <a:ea typeface="IBM Plex Sans"/>
              <a:cs typeface="IBM Plex Sans"/>
              <a:sym typeface="IBM Plex Sans"/>
            </a:endParaRPr>
          </a:p>
        </p:txBody>
      </p:sp>
      <p:sp>
        <p:nvSpPr>
          <p:cNvPr id="1411" name="Google Shape;1411;p116"/>
          <p:cNvSpPr txBox="1"/>
          <p:nvPr/>
        </p:nvSpPr>
        <p:spPr>
          <a:xfrm rot="-10937">
            <a:off x="5261903" y="3550627"/>
            <a:ext cx="1117833" cy="8955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12" name="Google Shape;1412;p116"/>
          <p:cNvSpPr txBox="1"/>
          <p:nvPr/>
        </p:nvSpPr>
        <p:spPr>
          <a:xfrm rot="-10937">
            <a:off x="6487401" y="3550630"/>
            <a:ext cx="1117833" cy="8703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13" name="Google Shape;1413;p116"/>
          <p:cNvSpPr txBox="1"/>
          <p:nvPr/>
        </p:nvSpPr>
        <p:spPr>
          <a:xfrm rot="-11457">
            <a:off x="5261901" y="4524779"/>
            <a:ext cx="1117834" cy="9306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14" name="Google Shape;1414;p116"/>
          <p:cNvSpPr txBox="1"/>
          <p:nvPr/>
        </p:nvSpPr>
        <p:spPr>
          <a:xfrm rot="-11457">
            <a:off x="6487399" y="4524782"/>
            <a:ext cx="1117834" cy="9045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15" name="Google Shape;1415;p116"/>
          <p:cNvSpPr txBox="1"/>
          <p:nvPr/>
        </p:nvSpPr>
        <p:spPr>
          <a:xfrm rot="-10937">
            <a:off x="5261903" y="5542928"/>
            <a:ext cx="1117833" cy="9222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16" name="Google Shape;1416;p116"/>
          <p:cNvSpPr txBox="1"/>
          <p:nvPr/>
        </p:nvSpPr>
        <p:spPr>
          <a:xfrm rot="-10937">
            <a:off x="6487401" y="5542931"/>
            <a:ext cx="1117833" cy="8961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17" name="Google Shape;1417;p116"/>
          <p:cNvSpPr txBox="1"/>
          <p:nvPr/>
        </p:nvSpPr>
        <p:spPr>
          <a:xfrm rot="-10937">
            <a:off x="7718691" y="3550628"/>
            <a:ext cx="1117833" cy="8955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18" name="Google Shape;1418;p116"/>
          <p:cNvSpPr txBox="1"/>
          <p:nvPr/>
        </p:nvSpPr>
        <p:spPr>
          <a:xfrm rot="-10937">
            <a:off x="8944189" y="3550631"/>
            <a:ext cx="1117833" cy="8703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19" name="Google Shape;1419;p116"/>
          <p:cNvSpPr txBox="1"/>
          <p:nvPr/>
        </p:nvSpPr>
        <p:spPr>
          <a:xfrm rot="-11457">
            <a:off x="7718689" y="4524780"/>
            <a:ext cx="1117834" cy="9306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20" name="Google Shape;1420;p116"/>
          <p:cNvSpPr txBox="1"/>
          <p:nvPr/>
        </p:nvSpPr>
        <p:spPr>
          <a:xfrm rot="-11457">
            <a:off x="8944187" y="4524783"/>
            <a:ext cx="1117834" cy="9045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21" name="Google Shape;1421;p116"/>
          <p:cNvSpPr txBox="1"/>
          <p:nvPr/>
        </p:nvSpPr>
        <p:spPr>
          <a:xfrm rot="-10937">
            <a:off x="7718691" y="5542929"/>
            <a:ext cx="1117833" cy="9222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22" name="Google Shape;1422;p116"/>
          <p:cNvSpPr txBox="1"/>
          <p:nvPr/>
        </p:nvSpPr>
        <p:spPr>
          <a:xfrm rot="-10937">
            <a:off x="8944188" y="5542932"/>
            <a:ext cx="1117833" cy="8961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23" name="Google Shape;1423;p116"/>
          <p:cNvSpPr txBox="1"/>
          <p:nvPr/>
        </p:nvSpPr>
        <p:spPr>
          <a:xfrm>
            <a:off x="4059530" y="3087025"/>
            <a:ext cx="1296267" cy="47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IBM Plex Sans"/>
              <a:buNone/>
            </a:pPr>
            <a:r>
              <a:rPr b="1" i="0" lang="en-US" sz="1100" u="none" cap="none" strike="noStrike">
                <a:solidFill>
                  <a:srgbClr val="000000"/>
                </a:solidFill>
                <a:latin typeface="IBM Plex Sans"/>
                <a:ea typeface="IBM Plex Sans"/>
                <a:cs typeface="IBM Plex Sans"/>
                <a:sym typeface="IBM Plex Sans"/>
              </a:rPr>
              <a:t>Equipment Availability</a:t>
            </a:r>
            <a:endParaRPr b="0" i="0" sz="1100" u="none" cap="none" strike="noStrike">
              <a:solidFill>
                <a:srgbClr val="000000"/>
              </a:solidFill>
              <a:latin typeface="IBM Plex Sans Medium"/>
              <a:ea typeface="IBM Plex Sans Medium"/>
              <a:cs typeface="IBM Plex Sans Medium"/>
              <a:sym typeface="IBM Plex Sans Medium"/>
            </a:endParaRPr>
          </a:p>
        </p:txBody>
      </p:sp>
      <p:sp>
        <p:nvSpPr>
          <p:cNvPr id="1424" name="Google Shape;1424;p116"/>
          <p:cNvSpPr txBox="1"/>
          <p:nvPr/>
        </p:nvSpPr>
        <p:spPr>
          <a:xfrm>
            <a:off x="5272737" y="2921141"/>
            <a:ext cx="1073642" cy="47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IBM Plex Sans"/>
                <a:ea typeface="IBM Plex Sans"/>
                <a:cs typeface="IBM Plex Sans"/>
                <a:sym typeface="IBM Plex Sans"/>
              </a:rPr>
              <a:t>Access to resources (Human and material)</a:t>
            </a:r>
            <a:endParaRPr b="0" i="0" sz="1100" u="none" cap="none" strike="noStrike">
              <a:solidFill>
                <a:srgbClr val="000000"/>
              </a:solidFill>
              <a:latin typeface="IBM Plex Sans Medium"/>
              <a:ea typeface="IBM Plex Sans Medium"/>
              <a:cs typeface="IBM Plex Sans Medium"/>
              <a:sym typeface="IBM Plex Sans Medium"/>
            </a:endParaRPr>
          </a:p>
        </p:txBody>
      </p:sp>
      <p:sp>
        <p:nvSpPr>
          <p:cNvPr id="1425" name="Google Shape;1425;p116"/>
          <p:cNvSpPr txBox="1"/>
          <p:nvPr/>
        </p:nvSpPr>
        <p:spPr>
          <a:xfrm>
            <a:off x="6493207" y="3061242"/>
            <a:ext cx="1173404" cy="47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IBM Plex Sans"/>
                <a:ea typeface="IBM Plex Sans"/>
                <a:cs typeface="IBM Plex Sans"/>
                <a:sym typeface="IBM Plex Sans"/>
              </a:rPr>
              <a:t>Financial resources</a:t>
            </a:r>
            <a:endParaRPr b="0" i="0" sz="1100" u="none" cap="none" strike="noStrike">
              <a:solidFill>
                <a:srgbClr val="000000"/>
              </a:solidFill>
              <a:latin typeface="IBM Plex Sans Medium"/>
              <a:ea typeface="IBM Plex Sans Medium"/>
              <a:cs typeface="IBM Plex Sans Medium"/>
              <a:sym typeface="IBM Plex Sans Medium"/>
            </a:endParaRPr>
          </a:p>
        </p:txBody>
      </p:sp>
      <p:sp>
        <p:nvSpPr>
          <p:cNvPr id="1426" name="Google Shape;1426;p116"/>
          <p:cNvSpPr txBox="1"/>
          <p:nvPr/>
        </p:nvSpPr>
        <p:spPr>
          <a:xfrm>
            <a:off x="7735909" y="3065052"/>
            <a:ext cx="1200310" cy="47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IBM Plex Sans"/>
                <a:ea typeface="IBM Plex Sans"/>
                <a:cs typeface="IBM Plex Sans"/>
                <a:sym typeface="IBM Plex Sans"/>
              </a:rPr>
              <a:t>User/community needs</a:t>
            </a:r>
            <a:endParaRPr b="0" i="0" sz="1100" u="none" cap="none" strike="noStrike">
              <a:solidFill>
                <a:srgbClr val="000000"/>
              </a:solidFill>
              <a:latin typeface="IBM Plex Sans Medium"/>
              <a:ea typeface="IBM Plex Sans Medium"/>
              <a:cs typeface="IBM Plex Sans Medium"/>
              <a:sym typeface="IBM Plex Sans Medium"/>
            </a:endParaRPr>
          </a:p>
        </p:txBody>
      </p:sp>
      <p:sp>
        <p:nvSpPr>
          <p:cNvPr id="1427" name="Google Shape;1427;p116"/>
          <p:cNvSpPr txBox="1"/>
          <p:nvPr/>
        </p:nvSpPr>
        <p:spPr>
          <a:xfrm>
            <a:off x="8962730" y="2954252"/>
            <a:ext cx="1200310" cy="47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IBM Plex Sans"/>
                <a:ea typeface="IBM Plex Sans"/>
                <a:cs typeface="IBM Plex Sans"/>
                <a:sym typeface="IBM Plex Sans"/>
              </a:rPr>
              <a:t>Added value compared to other providers</a:t>
            </a:r>
            <a:endParaRPr b="0" i="0" sz="1100" u="none" cap="none" strike="noStrike">
              <a:solidFill>
                <a:srgbClr val="000000"/>
              </a:solidFill>
              <a:latin typeface="IBM Plex Sans Medium"/>
              <a:ea typeface="IBM Plex Sans Medium"/>
              <a:cs typeface="IBM Plex Sans Medium"/>
              <a:sym typeface="IBM Plex Sans Medium"/>
            </a:endParaRPr>
          </a:p>
        </p:txBody>
      </p:sp>
      <p:pic>
        <p:nvPicPr>
          <p:cNvPr descr="Smiling face with no fill" id="1428" name="Google Shape;1428;p116"/>
          <p:cNvPicPr preferRelativeResize="0"/>
          <p:nvPr/>
        </p:nvPicPr>
        <p:blipFill rotWithShape="1">
          <a:blip r:embed="rId3">
            <a:alphaModFix/>
          </a:blip>
          <a:srcRect b="0" l="0" r="0" t="0"/>
          <a:stretch/>
        </p:blipFill>
        <p:spPr>
          <a:xfrm>
            <a:off x="2977078" y="3823927"/>
            <a:ext cx="387795" cy="387795"/>
          </a:xfrm>
          <a:prstGeom prst="rect">
            <a:avLst/>
          </a:prstGeom>
          <a:noFill/>
          <a:ln>
            <a:noFill/>
          </a:ln>
        </p:spPr>
      </p:pic>
      <p:pic>
        <p:nvPicPr>
          <p:cNvPr descr="Neutral face with no fill" id="1429" name="Google Shape;1429;p116"/>
          <p:cNvPicPr preferRelativeResize="0"/>
          <p:nvPr/>
        </p:nvPicPr>
        <p:blipFill rotWithShape="1">
          <a:blip r:embed="rId4">
            <a:alphaModFix/>
          </a:blip>
          <a:srcRect b="0" l="0" r="0" t="0"/>
          <a:stretch/>
        </p:blipFill>
        <p:spPr>
          <a:xfrm>
            <a:off x="9307203" y="3820639"/>
            <a:ext cx="391801" cy="391801"/>
          </a:xfrm>
          <a:prstGeom prst="rect">
            <a:avLst/>
          </a:prstGeom>
          <a:noFill/>
          <a:ln>
            <a:noFill/>
          </a:ln>
        </p:spPr>
      </p:pic>
      <p:pic>
        <p:nvPicPr>
          <p:cNvPr descr="Sad face with no fill" id="1430" name="Google Shape;1430;p116"/>
          <p:cNvPicPr preferRelativeResize="0"/>
          <p:nvPr/>
        </p:nvPicPr>
        <p:blipFill rotWithShape="1">
          <a:blip r:embed="rId5">
            <a:alphaModFix/>
          </a:blip>
          <a:srcRect b="0" l="0" r="0" t="0"/>
          <a:stretch/>
        </p:blipFill>
        <p:spPr>
          <a:xfrm>
            <a:off x="4190538" y="3823927"/>
            <a:ext cx="387795" cy="387795"/>
          </a:xfrm>
          <a:prstGeom prst="rect">
            <a:avLst/>
          </a:prstGeom>
          <a:noFill/>
          <a:ln>
            <a:noFill/>
          </a:ln>
        </p:spPr>
      </p:pic>
      <p:pic>
        <p:nvPicPr>
          <p:cNvPr descr="Smiling face with no fill" id="1431" name="Google Shape;1431;p116"/>
          <p:cNvPicPr preferRelativeResize="0"/>
          <p:nvPr/>
        </p:nvPicPr>
        <p:blipFill rotWithShape="1">
          <a:blip r:embed="rId3">
            <a:alphaModFix/>
          </a:blip>
          <a:srcRect b="0" l="0" r="0" t="0"/>
          <a:stretch/>
        </p:blipFill>
        <p:spPr>
          <a:xfrm>
            <a:off x="3360767" y="3823927"/>
            <a:ext cx="387795" cy="387795"/>
          </a:xfrm>
          <a:prstGeom prst="rect">
            <a:avLst/>
          </a:prstGeom>
          <a:noFill/>
          <a:ln>
            <a:noFill/>
          </a:ln>
        </p:spPr>
      </p:pic>
      <p:pic>
        <p:nvPicPr>
          <p:cNvPr id="1432" name="Google Shape;1432;p116"/>
          <p:cNvPicPr preferRelativeResize="0"/>
          <p:nvPr/>
        </p:nvPicPr>
        <p:blipFill rotWithShape="1">
          <a:blip r:embed="rId6">
            <a:alphaModFix/>
          </a:blip>
          <a:srcRect b="0" l="0" r="0" t="0"/>
          <a:stretch/>
        </p:blipFill>
        <p:spPr>
          <a:xfrm>
            <a:off x="2907231" y="4802977"/>
            <a:ext cx="849118" cy="387461"/>
          </a:xfrm>
          <a:prstGeom prst="rect">
            <a:avLst/>
          </a:prstGeom>
          <a:noFill/>
          <a:ln>
            <a:noFill/>
          </a:ln>
        </p:spPr>
      </p:pic>
      <p:pic>
        <p:nvPicPr>
          <p:cNvPr id="1433" name="Google Shape;1433;p116"/>
          <p:cNvPicPr preferRelativeResize="0"/>
          <p:nvPr/>
        </p:nvPicPr>
        <p:blipFill rotWithShape="1">
          <a:blip r:embed="rId6">
            <a:alphaModFix/>
          </a:blip>
          <a:srcRect b="0" l="0" r="0" t="0"/>
          <a:stretch/>
        </p:blipFill>
        <p:spPr>
          <a:xfrm>
            <a:off x="4160657" y="4802977"/>
            <a:ext cx="849118" cy="387461"/>
          </a:xfrm>
          <a:prstGeom prst="rect">
            <a:avLst/>
          </a:prstGeom>
          <a:noFill/>
          <a:ln>
            <a:noFill/>
          </a:ln>
        </p:spPr>
      </p:pic>
      <p:pic>
        <p:nvPicPr>
          <p:cNvPr descr="Sad face with no fill" id="1434" name="Google Shape;1434;p116"/>
          <p:cNvPicPr preferRelativeResize="0"/>
          <p:nvPr/>
        </p:nvPicPr>
        <p:blipFill rotWithShape="1">
          <a:blip r:embed="rId5">
            <a:alphaModFix/>
          </a:blip>
          <a:srcRect b="0" l="0" r="0" t="0"/>
          <a:stretch/>
        </p:blipFill>
        <p:spPr>
          <a:xfrm>
            <a:off x="4590371" y="3823927"/>
            <a:ext cx="387795" cy="387795"/>
          </a:xfrm>
          <a:prstGeom prst="rect">
            <a:avLst/>
          </a:prstGeom>
          <a:noFill/>
          <a:ln>
            <a:noFill/>
          </a:ln>
        </p:spPr>
      </p:pic>
      <p:pic>
        <p:nvPicPr>
          <p:cNvPr descr="Smiling face with no fill" id="1435" name="Google Shape;1435;p116"/>
          <p:cNvPicPr preferRelativeResize="0"/>
          <p:nvPr/>
        </p:nvPicPr>
        <p:blipFill rotWithShape="1">
          <a:blip r:embed="rId3">
            <a:alphaModFix/>
          </a:blip>
          <a:srcRect b="0" l="0" r="0" t="0"/>
          <a:stretch/>
        </p:blipFill>
        <p:spPr>
          <a:xfrm>
            <a:off x="5627342" y="4802810"/>
            <a:ext cx="387795" cy="387795"/>
          </a:xfrm>
          <a:prstGeom prst="rect">
            <a:avLst/>
          </a:prstGeom>
          <a:noFill/>
          <a:ln>
            <a:noFill/>
          </a:ln>
        </p:spPr>
      </p:pic>
      <p:pic>
        <p:nvPicPr>
          <p:cNvPr descr="Smiling face with no fill" id="1436" name="Google Shape;1436;p116"/>
          <p:cNvPicPr preferRelativeResize="0"/>
          <p:nvPr/>
        </p:nvPicPr>
        <p:blipFill rotWithShape="1">
          <a:blip r:embed="rId3">
            <a:alphaModFix/>
          </a:blip>
          <a:srcRect b="0" l="0" r="0" t="0"/>
          <a:stretch/>
        </p:blipFill>
        <p:spPr>
          <a:xfrm>
            <a:off x="6819872" y="3823927"/>
            <a:ext cx="387795" cy="387795"/>
          </a:xfrm>
          <a:prstGeom prst="rect">
            <a:avLst/>
          </a:prstGeom>
          <a:noFill/>
          <a:ln>
            <a:noFill/>
          </a:ln>
        </p:spPr>
      </p:pic>
      <p:pic>
        <p:nvPicPr>
          <p:cNvPr descr="Sad face with no fill" id="1437" name="Google Shape;1437;p116"/>
          <p:cNvPicPr preferRelativeResize="0"/>
          <p:nvPr/>
        </p:nvPicPr>
        <p:blipFill rotWithShape="1">
          <a:blip r:embed="rId5">
            <a:alphaModFix/>
          </a:blip>
          <a:srcRect b="0" l="0" r="0" t="0"/>
          <a:stretch/>
        </p:blipFill>
        <p:spPr>
          <a:xfrm>
            <a:off x="5611521" y="3823927"/>
            <a:ext cx="387795" cy="387795"/>
          </a:xfrm>
          <a:prstGeom prst="rect">
            <a:avLst/>
          </a:prstGeom>
          <a:noFill/>
          <a:ln>
            <a:noFill/>
          </a:ln>
        </p:spPr>
      </p:pic>
      <p:pic>
        <p:nvPicPr>
          <p:cNvPr descr="Sad face with no fill" id="1438" name="Google Shape;1438;p116"/>
          <p:cNvPicPr preferRelativeResize="0"/>
          <p:nvPr/>
        </p:nvPicPr>
        <p:blipFill rotWithShape="1">
          <a:blip r:embed="rId5">
            <a:alphaModFix/>
          </a:blip>
          <a:srcRect b="0" l="0" r="0" t="0"/>
          <a:stretch/>
        </p:blipFill>
        <p:spPr>
          <a:xfrm>
            <a:off x="6831447" y="4802810"/>
            <a:ext cx="387795" cy="387795"/>
          </a:xfrm>
          <a:prstGeom prst="rect">
            <a:avLst/>
          </a:prstGeom>
          <a:noFill/>
          <a:ln>
            <a:noFill/>
          </a:ln>
        </p:spPr>
      </p:pic>
      <p:pic>
        <p:nvPicPr>
          <p:cNvPr descr="Smiling face with no fill" id="1439" name="Google Shape;1439;p116"/>
          <p:cNvPicPr preferRelativeResize="0"/>
          <p:nvPr/>
        </p:nvPicPr>
        <p:blipFill rotWithShape="1">
          <a:blip r:embed="rId3">
            <a:alphaModFix/>
          </a:blip>
          <a:srcRect b="0" l="0" r="0" t="0"/>
          <a:stretch/>
        </p:blipFill>
        <p:spPr>
          <a:xfrm>
            <a:off x="8063669" y="3823927"/>
            <a:ext cx="387795" cy="387795"/>
          </a:xfrm>
          <a:prstGeom prst="rect">
            <a:avLst/>
          </a:prstGeom>
          <a:noFill/>
          <a:ln>
            <a:noFill/>
          </a:ln>
        </p:spPr>
      </p:pic>
      <p:pic>
        <p:nvPicPr>
          <p:cNvPr descr="Neutral face with no fill" id="1440" name="Google Shape;1440;p116"/>
          <p:cNvPicPr preferRelativeResize="0"/>
          <p:nvPr/>
        </p:nvPicPr>
        <p:blipFill rotWithShape="1">
          <a:blip r:embed="rId4">
            <a:alphaModFix/>
          </a:blip>
          <a:srcRect b="0" l="0" r="0" t="0"/>
          <a:stretch/>
        </p:blipFill>
        <p:spPr>
          <a:xfrm>
            <a:off x="8059674" y="4802810"/>
            <a:ext cx="387795" cy="387795"/>
          </a:xfrm>
          <a:prstGeom prst="rect">
            <a:avLst/>
          </a:prstGeom>
          <a:noFill/>
          <a:ln>
            <a:noFill/>
          </a:ln>
        </p:spPr>
      </p:pic>
      <p:sp>
        <p:nvSpPr>
          <p:cNvPr id="1441" name="Google Shape;1441;p116"/>
          <p:cNvSpPr txBox="1"/>
          <p:nvPr/>
        </p:nvSpPr>
        <p:spPr>
          <a:xfrm rot="-10937">
            <a:off x="10171009" y="3554441"/>
            <a:ext cx="1117833" cy="8703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42" name="Google Shape;1442;p116"/>
          <p:cNvSpPr txBox="1"/>
          <p:nvPr/>
        </p:nvSpPr>
        <p:spPr>
          <a:xfrm rot="-11457">
            <a:off x="10171007" y="4528593"/>
            <a:ext cx="1117834" cy="9045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43" name="Google Shape;1443;p116"/>
          <p:cNvSpPr txBox="1"/>
          <p:nvPr/>
        </p:nvSpPr>
        <p:spPr>
          <a:xfrm rot="-10937">
            <a:off x="10171008" y="5546742"/>
            <a:ext cx="1117833" cy="896100"/>
          </a:xfrm>
          <a:prstGeom prst="rect">
            <a:avLst/>
          </a:prstGeom>
          <a:solidFill>
            <a:srgbClr val="FFFFFF"/>
          </a:solidFill>
          <a:ln cap="flat" cmpd="sng" w="9525">
            <a:solidFill>
              <a:srgbClr val="00B0F0"/>
            </a:solidFill>
            <a:prstDash val="solid"/>
            <a:round/>
            <a:headEnd len="sm" w="sm" type="none"/>
            <a:tailEnd len="sm" w="sm" type="none"/>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IBM Plex Sans Light"/>
              <a:ea typeface="IBM Plex Sans Light"/>
              <a:cs typeface="IBM Plex Sans Light"/>
              <a:sym typeface="IBM Plex Sans Light"/>
            </a:endParaRPr>
          </a:p>
        </p:txBody>
      </p:sp>
      <p:sp>
        <p:nvSpPr>
          <p:cNvPr id="1444" name="Google Shape;1444;p116"/>
          <p:cNvSpPr txBox="1"/>
          <p:nvPr/>
        </p:nvSpPr>
        <p:spPr>
          <a:xfrm>
            <a:off x="10158377" y="2958062"/>
            <a:ext cx="1131847" cy="479400"/>
          </a:xfrm>
          <a:prstGeom prst="rect">
            <a:avLst/>
          </a:prstGeom>
          <a:solidFill>
            <a:srgbClr val="00B0F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IBM Plex Sans"/>
                <a:ea typeface="IBM Plex Sans"/>
                <a:cs typeface="IBM Plex Sans"/>
                <a:sym typeface="IBM Plex Sans"/>
              </a:rPr>
              <a:t>TOTAL score</a:t>
            </a:r>
            <a:endParaRPr b="0" i="0" sz="1100" u="none" cap="none" strike="noStrike">
              <a:solidFill>
                <a:schemeClr val="lt1"/>
              </a:solidFill>
              <a:latin typeface="IBM Plex Sans Medium"/>
              <a:ea typeface="IBM Plex Sans Medium"/>
              <a:cs typeface="IBM Plex Sans Medium"/>
              <a:sym typeface="IBM Plex Sans Medium"/>
            </a:endParaRPr>
          </a:p>
        </p:txBody>
      </p:sp>
      <p:pic>
        <p:nvPicPr>
          <p:cNvPr id="1445" name="Google Shape;1445;p116"/>
          <p:cNvPicPr preferRelativeResize="0"/>
          <p:nvPr/>
        </p:nvPicPr>
        <p:blipFill rotWithShape="1">
          <a:blip r:embed="rId6">
            <a:alphaModFix/>
          </a:blip>
          <a:srcRect b="0" l="0" r="0" t="0"/>
          <a:stretch/>
        </p:blipFill>
        <p:spPr>
          <a:xfrm>
            <a:off x="10379049" y="4654006"/>
            <a:ext cx="701750" cy="320215"/>
          </a:xfrm>
          <a:prstGeom prst="rect">
            <a:avLst/>
          </a:prstGeom>
          <a:noFill/>
          <a:ln>
            <a:noFill/>
          </a:ln>
        </p:spPr>
      </p:pic>
      <p:pic>
        <p:nvPicPr>
          <p:cNvPr id="1446" name="Google Shape;1446;p116"/>
          <p:cNvPicPr preferRelativeResize="0"/>
          <p:nvPr/>
        </p:nvPicPr>
        <p:blipFill rotWithShape="1">
          <a:blip r:embed="rId6">
            <a:alphaModFix/>
          </a:blip>
          <a:srcRect b="0" l="0" r="0" t="0"/>
          <a:stretch/>
        </p:blipFill>
        <p:spPr>
          <a:xfrm>
            <a:off x="10384493" y="5037720"/>
            <a:ext cx="701750" cy="320215"/>
          </a:xfrm>
          <a:prstGeom prst="rect">
            <a:avLst/>
          </a:prstGeom>
          <a:noFill/>
          <a:ln>
            <a:noFill/>
          </a:ln>
        </p:spPr>
      </p:pic>
      <p:pic>
        <p:nvPicPr>
          <p:cNvPr descr="Smiling face with no fill" id="1447" name="Google Shape;1447;p116"/>
          <p:cNvPicPr preferRelativeResize="0"/>
          <p:nvPr/>
        </p:nvPicPr>
        <p:blipFill rotWithShape="1">
          <a:blip r:embed="rId3">
            <a:alphaModFix/>
          </a:blip>
          <a:srcRect b="0" l="0" r="0" t="0"/>
          <a:stretch/>
        </p:blipFill>
        <p:spPr>
          <a:xfrm>
            <a:off x="10536026" y="3823927"/>
            <a:ext cx="387795" cy="387795"/>
          </a:xfrm>
          <a:prstGeom prst="rect">
            <a:avLst/>
          </a:prstGeom>
          <a:noFill/>
          <a:ln>
            <a:noFill/>
          </a:ln>
        </p:spPr>
      </p:pic>
      <p:pic>
        <p:nvPicPr>
          <p:cNvPr descr="Neutral face with no fill" id="1448" name="Google Shape;1448;p116"/>
          <p:cNvPicPr preferRelativeResize="0"/>
          <p:nvPr/>
        </p:nvPicPr>
        <p:blipFill rotWithShape="1">
          <a:blip r:embed="rId4">
            <a:alphaModFix/>
          </a:blip>
          <a:srcRect b="0" l="0" r="0" t="0"/>
          <a:stretch/>
        </p:blipFill>
        <p:spPr>
          <a:xfrm>
            <a:off x="9322687" y="4802810"/>
            <a:ext cx="387795" cy="387795"/>
          </a:xfrm>
          <a:prstGeom prst="rect">
            <a:avLst/>
          </a:prstGeom>
          <a:noFill/>
          <a:ln>
            <a:noFill/>
          </a:ln>
        </p:spPr>
      </p:pic>
      <p:pic>
        <p:nvPicPr>
          <p:cNvPr id="1449" name="Google Shape;1449;p116"/>
          <p:cNvPicPr preferRelativeResize="0"/>
          <p:nvPr/>
        </p:nvPicPr>
        <p:blipFill rotWithShape="1">
          <a:blip r:embed="rId6">
            <a:alphaModFix/>
          </a:blip>
          <a:srcRect b="0" l="0" r="0" t="0"/>
          <a:stretch/>
        </p:blipFill>
        <p:spPr>
          <a:xfrm>
            <a:off x="8024953" y="537527"/>
            <a:ext cx="849118" cy="387461"/>
          </a:xfrm>
          <a:prstGeom prst="rect">
            <a:avLst/>
          </a:prstGeom>
          <a:noFill/>
          <a:ln>
            <a:noFill/>
          </a:ln>
        </p:spPr>
      </p:pic>
      <p:pic>
        <p:nvPicPr>
          <p:cNvPr descr="Smiling face with no fill" id="1450" name="Google Shape;1450;p116"/>
          <p:cNvPicPr preferRelativeResize="0"/>
          <p:nvPr/>
        </p:nvPicPr>
        <p:blipFill rotWithShape="1">
          <a:blip r:embed="rId3">
            <a:alphaModFix/>
          </a:blip>
          <a:srcRect b="0" l="0" r="0" t="0"/>
          <a:stretch/>
        </p:blipFill>
        <p:spPr>
          <a:xfrm>
            <a:off x="8071253" y="908299"/>
            <a:ext cx="387795" cy="387795"/>
          </a:xfrm>
          <a:prstGeom prst="rect">
            <a:avLst/>
          </a:prstGeom>
          <a:noFill/>
          <a:ln>
            <a:noFill/>
          </a:ln>
        </p:spPr>
      </p:pic>
      <p:pic>
        <p:nvPicPr>
          <p:cNvPr descr="Neutral face with no fill" id="1451" name="Google Shape;1451;p116"/>
          <p:cNvPicPr preferRelativeResize="0"/>
          <p:nvPr/>
        </p:nvPicPr>
        <p:blipFill rotWithShape="1">
          <a:blip r:embed="rId4">
            <a:alphaModFix/>
          </a:blip>
          <a:srcRect b="0" l="0" r="0" t="0"/>
          <a:stretch/>
        </p:blipFill>
        <p:spPr>
          <a:xfrm>
            <a:off x="8071253" y="1300494"/>
            <a:ext cx="391801" cy="391801"/>
          </a:xfrm>
          <a:prstGeom prst="rect">
            <a:avLst/>
          </a:prstGeom>
          <a:noFill/>
          <a:ln>
            <a:noFill/>
          </a:ln>
        </p:spPr>
      </p:pic>
      <p:pic>
        <p:nvPicPr>
          <p:cNvPr descr="Sad face with no fill" id="1452" name="Google Shape;1452;p116"/>
          <p:cNvPicPr preferRelativeResize="0"/>
          <p:nvPr/>
        </p:nvPicPr>
        <p:blipFill rotWithShape="1">
          <a:blip r:embed="rId5">
            <a:alphaModFix/>
          </a:blip>
          <a:srcRect b="0" l="0" r="0" t="0"/>
          <a:stretch/>
        </p:blipFill>
        <p:spPr>
          <a:xfrm>
            <a:off x="8071253" y="1658150"/>
            <a:ext cx="387795" cy="387795"/>
          </a:xfrm>
          <a:prstGeom prst="rect">
            <a:avLst/>
          </a:prstGeom>
          <a:noFill/>
          <a:ln>
            <a:noFill/>
          </a:ln>
        </p:spPr>
      </p:pic>
      <p:pic>
        <p:nvPicPr>
          <p:cNvPr id="1453" name="Google Shape;1453;p116"/>
          <p:cNvPicPr preferRelativeResize="0"/>
          <p:nvPr/>
        </p:nvPicPr>
        <p:blipFill rotWithShape="1">
          <a:blip r:embed="rId7">
            <a:alphaModFix/>
          </a:blip>
          <a:srcRect b="0" l="0" r="0" t="0"/>
          <a:stretch/>
        </p:blipFill>
        <p:spPr>
          <a:xfrm>
            <a:off x="8024953" y="2073714"/>
            <a:ext cx="874327" cy="424178"/>
          </a:xfrm>
          <a:prstGeom prst="rect">
            <a:avLst/>
          </a:prstGeom>
          <a:noFill/>
          <a:ln>
            <a:noFill/>
          </a:ln>
        </p:spPr>
      </p:pic>
      <p:sp>
        <p:nvSpPr>
          <p:cNvPr id="1454" name="Google Shape;1454;p116"/>
          <p:cNvSpPr txBox="1"/>
          <p:nvPr/>
        </p:nvSpPr>
        <p:spPr>
          <a:xfrm>
            <a:off x="8961540" y="537527"/>
            <a:ext cx="2280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Very good or positive</a:t>
            </a:r>
            <a:endParaRPr sz="1800">
              <a:solidFill>
                <a:schemeClr val="dk1"/>
              </a:solidFill>
              <a:latin typeface="Calibri"/>
              <a:ea typeface="Calibri"/>
              <a:cs typeface="Calibri"/>
              <a:sym typeface="Calibri"/>
            </a:endParaRPr>
          </a:p>
        </p:txBody>
      </p:sp>
      <p:sp>
        <p:nvSpPr>
          <p:cNvPr id="1455" name="Google Shape;1455;p116"/>
          <p:cNvSpPr txBox="1"/>
          <p:nvPr/>
        </p:nvSpPr>
        <p:spPr>
          <a:xfrm>
            <a:off x="8961540" y="955316"/>
            <a:ext cx="21235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Good or reasonable</a:t>
            </a:r>
            <a:endParaRPr sz="1800">
              <a:solidFill>
                <a:schemeClr val="dk1"/>
              </a:solidFill>
              <a:latin typeface="Calibri"/>
              <a:ea typeface="Calibri"/>
              <a:cs typeface="Calibri"/>
              <a:sym typeface="Calibri"/>
            </a:endParaRPr>
          </a:p>
        </p:txBody>
      </p:sp>
      <p:sp>
        <p:nvSpPr>
          <p:cNvPr id="1456" name="Google Shape;1456;p116"/>
          <p:cNvSpPr txBox="1"/>
          <p:nvPr/>
        </p:nvSpPr>
        <p:spPr>
          <a:xfrm>
            <a:off x="8961733" y="1326592"/>
            <a:ext cx="21235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Indifferent</a:t>
            </a:r>
            <a:endParaRPr sz="1800">
              <a:solidFill>
                <a:schemeClr val="dk1"/>
              </a:solidFill>
              <a:latin typeface="Calibri"/>
              <a:ea typeface="Calibri"/>
              <a:cs typeface="Calibri"/>
              <a:sym typeface="Calibri"/>
            </a:endParaRPr>
          </a:p>
        </p:txBody>
      </p:sp>
      <p:sp>
        <p:nvSpPr>
          <p:cNvPr id="1457" name="Google Shape;1457;p116"/>
          <p:cNvSpPr txBox="1"/>
          <p:nvPr/>
        </p:nvSpPr>
        <p:spPr>
          <a:xfrm>
            <a:off x="8967764" y="1699859"/>
            <a:ext cx="21235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Difficult or negative</a:t>
            </a:r>
            <a:endParaRPr sz="1800">
              <a:solidFill>
                <a:schemeClr val="dk1"/>
              </a:solidFill>
              <a:latin typeface="Calibri"/>
              <a:ea typeface="Calibri"/>
              <a:cs typeface="Calibri"/>
              <a:sym typeface="Calibri"/>
            </a:endParaRPr>
          </a:p>
        </p:txBody>
      </p:sp>
      <p:sp>
        <p:nvSpPr>
          <p:cNvPr id="1458" name="Google Shape;1458;p116"/>
          <p:cNvSpPr txBox="1"/>
          <p:nvPr/>
        </p:nvSpPr>
        <p:spPr>
          <a:xfrm>
            <a:off x="8969694" y="2106898"/>
            <a:ext cx="21235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Very difficult or negative</a:t>
            </a:r>
            <a:endParaRPr sz="1800">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pic>
        <p:nvPicPr>
          <p:cNvPr id="1464" name="Google Shape;1464;g3c6dc0f31a2_0_0"/>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pic>
        <p:nvPicPr>
          <p:cNvPr id="1470" name="Google Shape;1470;p117"/>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471" name="Google Shape;1471;p117"/>
          <p:cNvSpPr txBox="1"/>
          <p:nvPr/>
        </p:nvSpPr>
        <p:spPr>
          <a:xfrm>
            <a:off x="1168224" y="1408175"/>
            <a:ext cx="10510631"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3: BUILD + TEST / START YOUR BUSINESS | Activity 3-2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HOW DO I BUILD </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MY SOLUTION?</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BM Plex Sans"/>
                <a:ea typeface="IBM Plex Sans"/>
                <a:cs typeface="IBM Plex Sans"/>
                <a:sym typeface="IBM Plex Sans"/>
              </a:rPr>
              <a:t>Prototyping Methods</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1472" name="Google Shape;1472;p117"/>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18"/>
          <p:cNvSpPr txBox="1"/>
          <p:nvPr/>
        </p:nvSpPr>
        <p:spPr>
          <a:xfrm>
            <a:off x="1363725" y="2161498"/>
            <a:ext cx="94590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IBM Plex Sans"/>
                <a:ea typeface="IBM Plex Sans"/>
                <a:cs typeface="IBM Plex Sans"/>
                <a:sym typeface="IBM Plex Sans"/>
              </a:rPr>
              <a:t>Identifying and utilizing  prototyping techniques in order to </a:t>
            </a:r>
            <a:r>
              <a:rPr b="1" i="0" lang="en-US" sz="4400" u="sng" cap="none" strike="noStrike">
                <a:solidFill>
                  <a:srgbClr val="00AEFD"/>
                </a:solidFill>
                <a:latin typeface="IBM Plex Sans"/>
                <a:ea typeface="IBM Plex Sans"/>
                <a:cs typeface="IBM Plex Sans"/>
                <a:sym typeface="IBM Plex Sans"/>
              </a:rPr>
              <a:t>quickly build ideas. </a:t>
            </a:r>
            <a:endParaRPr b="1" i="0" sz="1400" u="none" cap="none" strike="noStrike">
              <a:solidFill>
                <a:srgbClr val="4A86E8"/>
              </a:solidFill>
              <a:latin typeface="IBM Plex Sans"/>
              <a:ea typeface="IBM Plex Sans"/>
              <a:cs typeface="IBM Plex Sans"/>
              <a:sym typeface="IBM Plex Sans"/>
            </a:endParaRPr>
          </a:p>
        </p:txBody>
      </p:sp>
      <p:sp>
        <p:nvSpPr>
          <p:cNvPr id="1479" name="Google Shape;1479;p118"/>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3-2</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PROTOTYPING METHODS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19"/>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3-2</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PROTOTYPING METHODS</a:t>
            </a:r>
            <a:endParaRPr b="1" i="0" sz="3000" u="none" cap="none" strike="noStrike">
              <a:solidFill>
                <a:srgbClr val="000000"/>
              </a:solidFill>
              <a:latin typeface="IBM Plex Sans"/>
              <a:ea typeface="IBM Plex Sans"/>
              <a:cs typeface="IBM Plex Sans"/>
              <a:sym typeface="IBM Plex Sans"/>
            </a:endParaRPr>
          </a:p>
        </p:txBody>
      </p:sp>
      <p:sp>
        <p:nvSpPr>
          <p:cNvPr id="1485" name="Google Shape;1485;p119"/>
          <p:cNvSpPr txBox="1"/>
          <p:nvPr/>
        </p:nvSpPr>
        <p:spPr>
          <a:xfrm>
            <a:off x="2317650" y="1864325"/>
            <a:ext cx="7556700" cy="111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AEFD"/>
                </a:solidFill>
                <a:latin typeface="IBM Plex Sans"/>
                <a:ea typeface="IBM Plex Sans"/>
                <a:cs typeface="IBM Plex Sans"/>
                <a:sym typeface="IBM Plex Sans"/>
              </a:rPr>
              <a:t>WHY DO WE PROTOTYPE ? </a:t>
            </a:r>
            <a:endParaRPr b="0" i="0" sz="1400" u="none" cap="none" strike="noStrike">
              <a:solidFill>
                <a:srgbClr val="00AEFD"/>
              </a:solidFill>
              <a:latin typeface="Arial"/>
              <a:ea typeface="Arial"/>
              <a:cs typeface="Arial"/>
              <a:sym typeface="Arial"/>
            </a:endParaRPr>
          </a:p>
        </p:txBody>
      </p:sp>
      <p:sp>
        <p:nvSpPr>
          <p:cNvPr id="1486" name="Google Shape;1486;p119"/>
          <p:cNvSpPr/>
          <p:nvPr/>
        </p:nvSpPr>
        <p:spPr>
          <a:xfrm>
            <a:off x="1063925" y="3082088"/>
            <a:ext cx="2684400" cy="2684400"/>
          </a:xfrm>
          <a:prstGeom prst="ellipse">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19"/>
          <p:cNvSpPr/>
          <p:nvPr/>
        </p:nvSpPr>
        <p:spPr>
          <a:xfrm>
            <a:off x="4753800" y="3082088"/>
            <a:ext cx="2684400" cy="2684400"/>
          </a:xfrm>
          <a:prstGeom prst="ellipse">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19"/>
          <p:cNvSpPr/>
          <p:nvPr/>
        </p:nvSpPr>
        <p:spPr>
          <a:xfrm>
            <a:off x="8538675" y="3082088"/>
            <a:ext cx="2684400" cy="2684400"/>
          </a:xfrm>
          <a:prstGeom prst="ellipse">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19"/>
          <p:cNvSpPr txBox="1"/>
          <p:nvPr/>
        </p:nvSpPr>
        <p:spPr>
          <a:xfrm>
            <a:off x="884239" y="2896704"/>
            <a:ext cx="30000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Build to </a:t>
            </a:r>
            <a:endParaRPr b="1" i="0" sz="2400" u="none" cap="none" strike="noStrike">
              <a:solidFill>
                <a:srgbClr val="FFFFFF"/>
              </a:solidFill>
              <a:latin typeface="IBM Plex Sans"/>
              <a:ea typeface="IBM Plex Sans"/>
              <a:cs typeface="IBM Plex Sans"/>
              <a:sym typeface="IBM Plex Sans"/>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clarify the </a:t>
            </a:r>
            <a:endParaRPr b="1" i="0" sz="2400" u="none" cap="none" strike="noStrike">
              <a:solidFill>
                <a:srgbClr val="FFFFFF"/>
              </a:solidFill>
              <a:latin typeface="IBM Plex Sans"/>
              <a:ea typeface="IBM Plex Sans"/>
              <a:cs typeface="IBM Plex Sans"/>
              <a:sym typeface="IBM Plex Sans"/>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idea.</a:t>
            </a:r>
            <a:endParaRPr b="0" i="0" sz="2400" u="none" cap="none" strike="noStrike">
              <a:solidFill>
                <a:srgbClr val="FFFFFF"/>
              </a:solidFill>
              <a:latin typeface="Arial"/>
              <a:ea typeface="Arial"/>
              <a:cs typeface="Arial"/>
              <a:sym typeface="Arial"/>
            </a:endParaRPr>
          </a:p>
        </p:txBody>
      </p:sp>
      <p:sp>
        <p:nvSpPr>
          <p:cNvPr id="1490" name="Google Shape;1490;p119"/>
          <p:cNvSpPr txBox="1"/>
          <p:nvPr/>
        </p:nvSpPr>
        <p:spPr>
          <a:xfrm>
            <a:off x="4597150" y="2810725"/>
            <a:ext cx="30000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Communicate</a:t>
            </a:r>
            <a:endParaRPr b="1" i="0" sz="2400" u="none" cap="none" strike="noStrike">
              <a:solidFill>
                <a:srgbClr val="FFFFFF"/>
              </a:solidFill>
              <a:latin typeface="IBM Plex Sans"/>
              <a:ea typeface="IBM Plex Sans"/>
              <a:cs typeface="IBM Plex Sans"/>
              <a:sym typeface="IBM Plex Sans"/>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to show, not tell.</a:t>
            </a:r>
            <a:endParaRPr b="0" i="0" sz="2400" u="none" cap="none" strike="noStrike">
              <a:solidFill>
                <a:srgbClr val="FFFFFF"/>
              </a:solidFill>
              <a:latin typeface="Arial"/>
              <a:ea typeface="Arial"/>
              <a:cs typeface="Arial"/>
              <a:sym typeface="Arial"/>
            </a:endParaRPr>
          </a:p>
        </p:txBody>
      </p:sp>
      <p:sp>
        <p:nvSpPr>
          <p:cNvPr id="1491" name="Google Shape;1491;p119"/>
          <p:cNvSpPr txBox="1"/>
          <p:nvPr/>
        </p:nvSpPr>
        <p:spPr>
          <a:xfrm>
            <a:off x="8380875" y="2907814"/>
            <a:ext cx="30000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Test to </a:t>
            </a:r>
            <a:endParaRPr b="1" i="0" sz="2400" u="none" cap="none" strike="noStrike">
              <a:solidFill>
                <a:srgbClr val="FFFFFF"/>
              </a:solidFill>
              <a:latin typeface="IBM Plex Sans"/>
              <a:ea typeface="IBM Plex Sans"/>
              <a:cs typeface="IBM Plex Sans"/>
              <a:sym typeface="IBM Plex Sans"/>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reduce </a:t>
            </a:r>
            <a:endParaRPr b="1" i="0" sz="2400" u="none" cap="none" strike="noStrike">
              <a:solidFill>
                <a:srgbClr val="FFFFFF"/>
              </a:solidFill>
              <a:latin typeface="IBM Plex Sans"/>
              <a:ea typeface="IBM Plex Sans"/>
              <a:cs typeface="IBM Plex Sans"/>
              <a:sym typeface="IBM Plex Sans"/>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failure and</a:t>
            </a:r>
            <a:endParaRPr b="1" i="0" sz="2400" u="none" cap="none" strike="noStrike">
              <a:solidFill>
                <a:srgbClr val="FFFFFF"/>
              </a:solidFill>
              <a:latin typeface="IBM Plex Sans"/>
              <a:ea typeface="IBM Plex Sans"/>
              <a:cs typeface="IBM Plex Sans"/>
              <a:sym typeface="IBM Plex Sans"/>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risk. </a:t>
            </a:r>
            <a:endParaRPr b="1" i="0" sz="24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176213" y="-16272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Climate change (CAUSES)</a:t>
            </a:r>
            <a:endParaRPr/>
          </a:p>
        </p:txBody>
      </p:sp>
      <p:pic>
        <p:nvPicPr>
          <p:cNvPr id="171" name="Google Shape;171;p23"/>
          <p:cNvPicPr preferRelativeResize="0"/>
          <p:nvPr/>
        </p:nvPicPr>
        <p:blipFill rotWithShape="1">
          <a:blip r:embed="rId3">
            <a:alphaModFix/>
          </a:blip>
          <a:srcRect b="-7843" l="4223" r="14056" t="1"/>
          <a:stretch/>
        </p:blipFill>
        <p:spPr>
          <a:xfrm>
            <a:off x="327823" y="1162843"/>
            <a:ext cx="5679071" cy="4641455"/>
          </a:xfrm>
          <a:prstGeom prst="rect">
            <a:avLst/>
          </a:prstGeom>
          <a:noFill/>
          <a:ln>
            <a:noFill/>
          </a:ln>
        </p:spPr>
      </p:pic>
      <p:pic>
        <p:nvPicPr>
          <p:cNvPr id="172" name="Google Shape;172;p23"/>
          <p:cNvPicPr preferRelativeResize="0"/>
          <p:nvPr/>
        </p:nvPicPr>
        <p:blipFill rotWithShape="1">
          <a:blip r:embed="rId4">
            <a:alphaModFix/>
          </a:blip>
          <a:srcRect b="0" l="0" r="0" t="0"/>
          <a:stretch/>
        </p:blipFill>
        <p:spPr>
          <a:xfrm>
            <a:off x="6934200" y="818499"/>
            <a:ext cx="4363450" cy="3268376"/>
          </a:xfrm>
          <a:prstGeom prst="rect">
            <a:avLst/>
          </a:prstGeom>
          <a:noFill/>
          <a:ln>
            <a:noFill/>
          </a:ln>
        </p:spPr>
      </p:pic>
      <p:pic>
        <p:nvPicPr>
          <p:cNvPr id="173" name="Google Shape;173;p23"/>
          <p:cNvPicPr preferRelativeResize="0"/>
          <p:nvPr/>
        </p:nvPicPr>
        <p:blipFill rotWithShape="1">
          <a:blip r:embed="rId5">
            <a:alphaModFix/>
          </a:blip>
          <a:srcRect b="0" l="0" r="0" t="0"/>
          <a:stretch/>
        </p:blipFill>
        <p:spPr>
          <a:xfrm>
            <a:off x="6384131" y="4086875"/>
            <a:ext cx="4880563" cy="284456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20"/>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3-2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PROTOTYPING METHODS</a:t>
            </a:r>
            <a:endParaRPr b="1" i="0" sz="3000" u="none" cap="none" strike="noStrike">
              <a:solidFill>
                <a:srgbClr val="000000"/>
              </a:solidFill>
              <a:latin typeface="IBM Plex Sans"/>
              <a:ea typeface="IBM Plex Sans"/>
              <a:cs typeface="IBM Plex Sans"/>
              <a:sym typeface="IBM Plex Sans"/>
            </a:endParaRPr>
          </a:p>
        </p:txBody>
      </p:sp>
      <p:pic>
        <p:nvPicPr>
          <p:cNvPr descr="Image result for cardboard prototypes" id="1498" name="Google Shape;1498;p120"/>
          <p:cNvPicPr preferRelativeResize="0"/>
          <p:nvPr/>
        </p:nvPicPr>
        <p:blipFill rotWithShape="1">
          <a:blip r:embed="rId3">
            <a:alphaModFix/>
          </a:blip>
          <a:srcRect b="0" l="0" r="0" t="0"/>
          <a:stretch/>
        </p:blipFill>
        <p:spPr>
          <a:xfrm>
            <a:off x="615650" y="1888375"/>
            <a:ext cx="5709841" cy="3854100"/>
          </a:xfrm>
          <a:prstGeom prst="rect">
            <a:avLst/>
          </a:prstGeom>
          <a:noFill/>
          <a:ln>
            <a:noFill/>
          </a:ln>
        </p:spPr>
      </p:pic>
      <p:pic>
        <p:nvPicPr>
          <p:cNvPr descr="Image result for cardboard prototypes" id="1499" name="Google Shape;1499;p120"/>
          <p:cNvPicPr preferRelativeResize="0"/>
          <p:nvPr/>
        </p:nvPicPr>
        <p:blipFill rotWithShape="1">
          <a:blip r:embed="rId4">
            <a:alphaModFix/>
          </a:blip>
          <a:srcRect b="0" l="0" r="0" t="0"/>
          <a:stretch/>
        </p:blipFill>
        <p:spPr>
          <a:xfrm>
            <a:off x="6466390" y="1888375"/>
            <a:ext cx="5138810" cy="38540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21"/>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3: BUILD + TEST </a:t>
            </a:r>
            <a:r>
              <a:rPr b="1" i="0" lang="en-US" sz="1400" u="none" cap="none" strike="noStrike">
                <a:solidFill>
                  <a:srgbClr val="000000"/>
                </a:solidFill>
                <a:latin typeface="IBM Plex Sans"/>
                <a:ea typeface="IBM Plex Sans"/>
                <a:cs typeface="IBM Plex Sans"/>
                <a:sym typeface="IBM Plex Sans"/>
              </a:rPr>
              <a:t>/ START YOUR BUSINESS | Activity 3-2</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PROTOTYPING METHODS</a:t>
            </a:r>
            <a:endParaRPr b="1" i="0" sz="3000" u="none" cap="none" strike="noStrike">
              <a:solidFill>
                <a:srgbClr val="000000"/>
              </a:solidFill>
              <a:latin typeface="IBM Plex Sans"/>
              <a:ea typeface="IBM Plex Sans"/>
              <a:cs typeface="IBM Plex Sans"/>
              <a:sym typeface="IBM Plex Sans"/>
            </a:endParaRPr>
          </a:p>
        </p:txBody>
      </p:sp>
      <p:cxnSp>
        <p:nvCxnSpPr>
          <p:cNvPr id="1505" name="Google Shape;1505;p121"/>
          <p:cNvCxnSpPr/>
          <p:nvPr/>
        </p:nvCxnSpPr>
        <p:spPr>
          <a:xfrm>
            <a:off x="6067400" y="1743000"/>
            <a:ext cx="0" cy="4651800"/>
          </a:xfrm>
          <a:prstGeom prst="straightConnector1">
            <a:avLst/>
          </a:prstGeom>
          <a:noFill/>
          <a:ln cap="flat" cmpd="sng" w="38100">
            <a:solidFill>
              <a:schemeClr val="accent5"/>
            </a:solidFill>
            <a:prstDash val="solid"/>
            <a:round/>
            <a:headEnd len="sm" w="sm" type="none"/>
            <a:tailEnd len="sm" w="sm" type="none"/>
          </a:ln>
        </p:spPr>
      </p:cxnSp>
      <p:cxnSp>
        <p:nvCxnSpPr>
          <p:cNvPr id="1506" name="Google Shape;1506;p121"/>
          <p:cNvCxnSpPr/>
          <p:nvPr/>
        </p:nvCxnSpPr>
        <p:spPr>
          <a:xfrm>
            <a:off x="1084775" y="3875800"/>
            <a:ext cx="10130700" cy="0"/>
          </a:xfrm>
          <a:prstGeom prst="straightConnector1">
            <a:avLst/>
          </a:prstGeom>
          <a:noFill/>
          <a:ln cap="flat" cmpd="sng" w="38100">
            <a:solidFill>
              <a:schemeClr val="accent5"/>
            </a:solidFill>
            <a:prstDash val="solid"/>
            <a:round/>
            <a:headEnd len="sm" w="sm" type="none"/>
            <a:tailEnd len="sm" w="sm" type="none"/>
          </a:ln>
        </p:spPr>
      </p:cxnSp>
      <p:sp>
        <p:nvSpPr>
          <p:cNvPr id="1507" name="Google Shape;1507;p121"/>
          <p:cNvSpPr txBox="1"/>
          <p:nvPr/>
        </p:nvSpPr>
        <p:spPr>
          <a:xfrm>
            <a:off x="1512950" y="2237950"/>
            <a:ext cx="3966000" cy="101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B0F0"/>
                </a:solidFill>
                <a:latin typeface="IBM Plex Sans"/>
                <a:ea typeface="IBM Plex Sans"/>
                <a:cs typeface="IBM Plex Sans"/>
                <a:sym typeface="IBM Plex Sans"/>
              </a:rPr>
              <a:t>ROLEPLAYS </a:t>
            </a:r>
            <a:r>
              <a:rPr b="0" i="0" lang="en-US" sz="3000" u="none" cap="none" strike="noStrike">
                <a:solidFill>
                  <a:srgbClr val="000000"/>
                </a:solidFill>
                <a:latin typeface="IBM Plex Sans"/>
                <a:ea typeface="IBM Plex Sans"/>
                <a:cs typeface="IBM Plex Sans"/>
                <a:sym typeface="IBM Plex Sans"/>
              </a:rPr>
              <a:t>FOR </a:t>
            </a:r>
            <a:endParaRPr b="0" i="0" sz="30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IBM Plex Sans"/>
                <a:ea typeface="IBM Plex Sans"/>
                <a:cs typeface="IBM Plex Sans"/>
                <a:sym typeface="IBM Plex Sans"/>
              </a:rPr>
              <a:t>INTERACTIONS</a:t>
            </a:r>
            <a:r>
              <a:rPr b="0" i="0" lang="en-US" sz="3000" u="none" cap="none" strike="noStrike">
                <a:solidFill>
                  <a:srgbClr val="00B0F0"/>
                </a:solidFill>
                <a:latin typeface="IBM Plex Sans"/>
                <a:ea typeface="IBM Plex Sans"/>
                <a:cs typeface="IBM Plex Sans"/>
                <a:sym typeface="IBM Plex Sans"/>
              </a:rPr>
              <a:t> </a:t>
            </a:r>
            <a:r>
              <a:rPr b="0" i="0" lang="en-US" sz="3000" u="none" cap="none" strike="noStrike">
                <a:solidFill>
                  <a:srgbClr val="00B0F0"/>
                </a:solidFill>
                <a:latin typeface="IBM Plex Sans Light"/>
                <a:ea typeface="IBM Plex Sans Light"/>
                <a:cs typeface="IBM Plex Sans Light"/>
                <a:sym typeface="IBM Plex Sans Light"/>
              </a:rPr>
              <a:t> </a:t>
            </a:r>
            <a:endParaRPr b="0" i="0" sz="3000" u="none" cap="none" strike="noStrike">
              <a:solidFill>
                <a:srgbClr val="00B0F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IBM Plex Sans"/>
              <a:ea typeface="IBM Plex Sans"/>
              <a:cs typeface="IBM Plex Sans"/>
              <a:sym typeface="IBM Plex Sans"/>
            </a:endParaRPr>
          </a:p>
        </p:txBody>
      </p:sp>
      <p:sp>
        <p:nvSpPr>
          <p:cNvPr id="1508" name="Google Shape;1508;p121"/>
          <p:cNvSpPr txBox="1"/>
          <p:nvPr/>
        </p:nvSpPr>
        <p:spPr>
          <a:xfrm>
            <a:off x="6831825" y="2316125"/>
            <a:ext cx="3966000" cy="101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B0F0"/>
                </a:solidFill>
                <a:latin typeface="IBM Plex Sans"/>
                <a:ea typeface="IBM Plex Sans"/>
                <a:cs typeface="IBM Plex Sans"/>
                <a:sym typeface="IBM Plex Sans"/>
              </a:rPr>
              <a:t>STORYBOARDS </a:t>
            </a:r>
            <a:r>
              <a:rPr b="0" i="0" lang="en-US" sz="3000" u="none" cap="none" strike="noStrike">
                <a:solidFill>
                  <a:srgbClr val="000000"/>
                </a:solidFill>
                <a:latin typeface="IBM Plex Sans"/>
                <a:ea typeface="IBM Plex Sans"/>
                <a:cs typeface="IBM Plex Sans"/>
                <a:sym typeface="IBM Plex Sans"/>
              </a:rPr>
              <a:t>FOR SERVICES</a:t>
            </a:r>
            <a:r>
              <a:rPr b="0" i="0" lang="en-US" sz="3000" u="none" cap="none" strike="noStrike">
                <a:solidFill>
                  <a:srgbClr val="000000"/>
                </a:solidFill>
                <a:latin typeface="IBM Plex Sans Light"/>
                <a:ea typeface="IBM Plex Sans Light"/>
                <a:cs typeface="IBM Plex Sans Light"/>
                <a:sym typeface="IBM Plex Sans Light"/>
              </a:rPr>
              <a:t> </a:t>
            </a:r>
            <a:endParaRPr b="0" i="0" sz="30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IBM Plex Sans Light"/>
              <a:ea typeface="IBM Plex Sans Light"/>
              <a:cs typeface="IBM Plex Sans Light"/>
              <a:sym typeface="IBM Plex Sans Light"/>
            </a:endParaRPr>
          </a:p>
        </p:txBody>
      </p:sp>
      <p:sp>
        <p:nvSpPr>
          <p:cNvPr id="1509" name="Google Shape;1509;p121"/>
          <p:cNvSpPr txBox="1"/>
          <p:nvPr/>
        </p:nvSpPr>
        <p:spPr>
          <a:xfrm>
            <a:off x="1591800" y="4666325"/>
            <a:ext cx="3966000" cy="101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B0F0"/>
                </a:solidFill>
                <a:latin typeface="IBM Plex Sans"/>
                <a:ea typeface="IBM Plex Sans"/>
                <a:cs typeface="IBM Plex Sans"/>
                <a:sym typeface="IBM Plex Sans"/>
              </a:rPr>
              <a:t>PAPER PROTOTYPE </a:t>
            </a:r>
            <a:r>
              <a:rPr b="0" i="0" lang="en-US" sz="3000" u="none" cap="none" strike="noStrike">
                <a:solidFill>
                  <a:srgbClr val="000000"/>
                </a:solidFill>
                <a:latin typeface="IBM Plex Sans"/>
                <a:ea typeface="IBM Plex Sans"/>
                <a:cs typeface="IBM Plex Sans"/>
                <a:sym typeface="IBM Plex Sans"/>
              </a:rPr>
              <a:t>FOR DIGITAL TOOLS</a:t>
            </a:r>
            <a:endParaRPr b="0" i="0" sz="30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IBM Plex Sans"/>
                <a:ea typeface="IBM Plex Sans"/>
                <a:cs typeface="IBM Plex Sans"/>
                <a:sym typeface="IBM Plex Sans"/>
              </a:rPr>
              <a:t>/ POSTERS ETC</a:t>
            </a:r>
            <a:r>
              <a:rPr b="0" i="0" lang="en-US" sz="3000" u="none" cap="none" strike="noStrike">
                <a:solidFill>
                  <a:srgbClr val="00B0F0"/>
                </a:solidFill>
                <a:latin typeface="IBM Plex Sans"/>
                <a:ea typeface="IBM Plex Sans"/>
                <a:cs typeface="IBM Plex Sans"/>
                <a:sym typeface="IBM Plex Sans"/>
              </a:rPr>
              <a:t> </a:t>
            </a:r>
            <a:br>
              <a:rPr b="0" i="0" lang="en-US" sz="1800" u="none" cap="none" strike="noStrike">
                <a:solidFill>
                  <a:srgbClr val="00B0F0"/>
                </a:solidFill>
                <a:latin typeface="IBM Plex Sans Light"/>
                <a:ea typeface="IBM Plex Sans Light"/>
                <a:cs typeface="IBM Plex Sans Light"/>
                <a:sym typeface="IBM Plex Sans Light"/>
              </a:rPr>
            </a:br>
            <a:endParaRPr b="0" i="0" sz="1800" u="none" cap="none" strike="noStrike">
              <a:solidFill>
                <a:srgbClr val="00B0F0"/>
              </a:solidFill>
              <a:latin typeface="IBM Plex Sans"/>
              <a:ea typeface="IBM Plex Sans"/>
              <a:cs typeface="IBM Plex Sans"/>
              <a:sym typeface="IBM Plex Sans"/>
            </a:endParaRPr>
          </a:p>
        </p:txBody>
      </p:sp>
      <p:sp>
        <p:nvSpPr>
          <p:cNvPr id="1510" name="Google Shape;1510;p121"/>
          <p:cNvSpPr txBox="1"/>
          <p:nvPr/>
        </p:nvSpPr>
        <p:spPr>
          <a:xfrm>
            <a:off x="6929050" y="4500850"/>
            <a:ext cx="3966000" cy="101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B0F0"/>
                </a:solidFill>
                <a:latin typeface="IBM Plex Sans"/>
                <a:ea typeface="IBM Plex Sans"/>
                <a:cs typeface="IBM Plex Sans"/>
                <a:sym typeface="IBM Plex Sans"/>
              </a:rPr>
              <a:t>PHYSICAL MODELS </a:t>
            </a:r>
            <a:r>
              <a:rPr b="0" i="0" lang="en-US" sz="3000" u="none" cap="none" strike="noStrike">
                <a:solidFill>
                  <a:srgbClr val="000000"/>
                </a:solidFill>
                <a:latin typeface="IBM Plex Sans"/>
                <a:ea typeface="IBM Plex Sans"/>
                <a:cs typeface="IBM Plex Sans"/>
                <a:sym typeface="IBM Plex Sans"/>
              </a:rPr>
              <a:t>FOR PRODUCTS </a:t>
            </a:r>
            <a:endParaRPr b="0" i="0" sz="18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IBM Plex Sans Light"/>
              <a:ea typeface="IBM Plex Sans Light"/>
              <a:cs typeface="IBM Plex Sans Light"/>
              <a:sym typeface="IBM Plex Sans Light"/>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22"/>
          <p:cNvSpPr txBox="1"/>
          <p:nvPr/>
        </p:nvSpPr>
        <p:spPr>
          <a:xfrm>
            <a:off x="8055700" y="2596600"/>
            <a:ext cx="34953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AEFD"/>
                </a:solidFill>
                <a:latin typeface="IBM Plex Sans"/>
                <a:ea typeface="IBM Plex Sans"/>
                <a:cs typeface="IBM Plex Sans"/>
                <a:sym typeface="IBM Plex Sans"/>
              </a:rPr>
              <a:t>ROLEPLAYS</a:t>
            </a:r>
            <a:r>
              <a:rPr b="1" i="0" lang="en-US" sz="2400" u="none" cap="none" strike="noStrike">
                <a:solidFill>
                  <a:srgbClr val="000000"/>
                </a:solidFill>
                <a:latin typeface="IBM Plex Sans"/>
                <a:ea typeface="IBM Plex Sans"/>
                <a:cs typeface="IBM Plex Sans"/>
                <a:sym typeface="IBM Plex Sans"/>
              </a:rPr>
              <a:t> </a:t>
            </a:r>
            <a:r>
              <a:rPr b="0" i="0" lang="en-US" sz="2400" u="none" cap="none" strike="noStrike">
                <a:solidFill>
                  <a:srgbClr val="000000"/>
                </a:solidFill>
                <a:latin typeface="IBM Plex Sans"/>
                <a:ea typeface="IBM Plex Sans"/>
                <a:cs typeface="IBM Plex Sans"/>
                <a:sym typeface="IBM Plex Sans"/>
              </a:rPr>
              <a:t>FOR </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BM Plex Sans"/>
                <a:ea typeface="IBM Plex Sans"/>
                <a:cs typeface="IBM Plex Sans"/>
                <a:sym typeface="IBM Plex Sans"/>
              </a:rPr>
              <a:t>INTERACTIONS.</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BM Plex Sans"/>
                <a:ea typeface="IBM Plex Sans"/>
                <a:cs typeface="IBM Plex Sans"/>
                <a:sym typeface="IBM Plex Sans"/>
              </a:rPr>
              <a:t>We use role play - a sort of skit or small play - to prototype interactions between people. </a:t>
            </a:r>
            <a:endParaRPr b="1" i="0" sz="2400" u="none" cap="none" strike="noStrike">
              <a:solidFill>
                <a:srgbClr val="000000"/>
              </a:solidFill>
              <a:latin typeface="IBM Plex Sans"/>
              <a:ea typeface="IBM Plex Sans"/>
              <a:cs typeface="IBM Plex Sans"/>
              <a:sym typeface="IBM Plex Sans"/>
            </a:endParaRPr>
          </a:p>
        </p:txBody>
      </p:sp>
      <p:sp>
        <p:nvSpPr>
          <p:cNvPr id="1516" name="Google Shape;1516;p122"/>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3: BUILD + TEST </a:t>
            </a:r>
            <a:r>
              <a:rPr b="1" i="0" lang="en-US" sz="1400" u="none" cap="none" strike="noStrike">
                <a:solidFill>
                  <a:srgbClr val="000000"/>
                </a:solidFill>
                <a:latin typeface="IBM Plex Sans"/>
                <a:ea typeface="IBM Plex Sans"/>
                <a:cs typeface="IBM Plex Sans"/>
                <a:sym typeface="IBM Plex Sans"/>
              </a:rPr>
              <a:t>/ START YOUR BUSINESS | Activity 3-2 </a:t>
            </a:r>
            <a:r>
              <a:rPr b="1" i="0" lang="en-US" sz="1400" u="none" cap="none" strike="noStrike">
                <a:solidFill>
                  <a:schemeClr val="dk1"/>
                </a:solidFill>
                <a:latin typeface="IBM Plex Sans"/>
                <a:ea typeface="IBM Plex Sans"/>
                <a:cs typeface="IBM Plex Sans"/>
                <a:sym typeface="IBM Plex Sans"/>
              </a:rPr>
              <a:t>| PROTOTYPING METHODS</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1. ROLEPLAY</a:t>
            </a:r>
            <a:endParaRPr b="1" i="0" sz="3000" u="none" cap="none" strike="noStrike">
              <a:solidFill>
                <a:srgbClr val="000000"/>
              </a:solidFill>
              <a:latin typeface="IBM Plex Sans"/>
              <a:ea typeface="IBM Plex Sans"/>
              <a:cs typeface="IBM Plex Sans"/>
              <a:sym typeface="IBM Plex Sans"/>
            </a:endParaRPr>
          </a:p>
        </p:txBody>
      </p:sp>
      <p:pic>
        <p:nvPicPr>
          <p:cNvPr id="1517" name="Google Shape;1517;p122"/>
          <p:cNvPicPr preferRelativeResize="0"/>
          <p:nvPr/>
        </p:nvPicPr>
        <p:blipFill rotWithShape="1">
          <a:blip r:embed="rId3">
            <a:alphaModFix/>
          </a:blip>
          <a:srcRect b="16916" l="-5075" r="25892" t="16918"/>
          <a:stretch/>
        </p:blipFill>
        <p:spPr>
          <a:xfrm flipH="1">
            <a:off x="472950" y="1678375"/>
            <a:ext cx="7363329" cy="461447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23"/>
          <p:cNvSpPr txBox="1"/>
          <p:nvPr/>
        </p:nvSpPr>
        <p:spPr>
          <a:xfrm>
            <a:off x="8236950" y="259660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IBM Plex Sans"/>
                <a:ea typeface="IBM Plex Sans"/>
                <a:cs typeface="IBM Plex Sans"/>
                <a:sym typeface="IBM Plex Sans"/>
              </a:rPr>
              <a:t>STORYBOARDS</a:t>
            </a:r>
            <a:r>
              <a:rPr b="1" i="0" lang="en-US" sz="2400" u="none" cap="none" strike="noStrike">
                <a:solidFill>
                  <a:srgbClr val="000000"/>
                </a:solidFill>
                <a:latin typeface="IBM Plex Sans"/>
                <a:ea typeface="IBM Plex Sans"/>
                <a:cs typeface="IBM Plex Sans"/>
                <a:sym typeface="IBM Plex Sans"/>
              </a:rPr>
              <a:t> </a:t>
            </a:r>
            <a:r>
              <a:rPr b="0" i="0" lang="en-US" sz="2400" u="none" cap="none" strike="noStrike">
                <a:solidFill>
                  <a:srgbClr val="000000"/>
                </a:solidFill>
                <a:latin typeface="IBM Plex Sans"/>
                <a:ea typeface="IBM Plex Sans"/>
                <a:cs typeface="IBM Plex Sans"/>
                <a:sym typeface="IBM Plex Sans"/>
              </a:rPr>
              <a:t>FOR SERVICES.</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00000"/>
                </a:solidFill>
                <a:latin typeface="IBM Plex Sans"/>
                <a:ea typeface="IBM Plex Sans"/>
                <a:cs typeface="IBM Plex Sans"/>
                <a:sym typeface="IBM Plex Sans"/>
              </a:rPr>
              <a:t>Story Boards should be more specific, and try to map out every step of that component. </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IBM Plex Sans"/>
              <a:ea typeface="IBM Plex Sans"/>
              <a:cs typeface="IBM Plex Sans"/>
              <a:sym typeface="IBM Plex Sans"/>
            </a:endParaRPr>
          </a:p>
        </p:txBody>
      </p:sp>
      <p:sp>
        <p:nvSpPr>
          <p:cNvPr id="1523" name="Google Shape;1523;p123"/>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3: BUILD + TEST </a:t>
            </a:r>
            <a:r>
              <a:rPr b="1" i="0" lang="en-US" sz="1400" u="none" cap="none" strike="noStrike">
                <a:solidFill>
                  <a:srgbClr val="000000"/>
                </a:solidFill>
                <a:latin typeface="IBM Plex Sans"/>
                <a:ea typeface="IBM Plex Sans"/>
                <a:cs typeface="IBM Plex Sans"/>
                <a:sym typeface="IBM Plex Sans"/>
              </a:rPr>
              <a:t>/ START YOUR BUSINESS | Activity 3-2 </a:t>
            </a:r>
            <a:r>
              <a:rPr b="1" i="0" lang="en-US" sz="1400" u="none" cap="none" strike="noStrike">
                <a:solidFill>
                  <a:schemeClr val="dk1"/>
                </a:solidFill>
                <a:latin typeface="IBM Plex Sans"/>
                <a:ea typeface="IBM Plex Sans"/>
                <a:cs typeface="IBM Plex Sans"/>
                <a:sym typeface="IBM Plex Sans"/>
              </a:rPr>
              <a:t>| PROTOTYPING METHODS</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2. STORYBOARDS</a:t>
            </a:r>
            <a:endParaRPr b="1" i="0" sz="3000" u="none" cap="none" strike="noStrike">
              <a:solidFill>
                <a:srgbClr val="000000"/>
              </a:solidFill>
              <a:latin typeface="IBM Plex Sans"/>
              <a:ea typeface="IBM Plex Sans"/>
              <a:cs typeface="IBM Plex Sans"/>
              <a:sym typeface="IBM Plex Sans"/>
            </a:endParaRPr>
          </a:p>
        </p:txBody>
      </p:sp>
      <p:pic>
        <p:nvPicPr>
          <p:cNvPr id="1524" name="Google Shape;1524;p123"/>
          <p:cNvPicPr preferRelativeResize="0"/>
          <p:nvPr/>
        </p:nvPicPr>
        <p:blipFill rotWithShape="1">
          <a:blip r:embed="rId3">
            <a:alphaModFix/>
          </a:blip>
          <a:srcRect b="5623" l="0" r="0" t="0"/>
          <a:stretch/>
        </p:blipFill>
        <p:spPr>
          <a:xfrm>
            <a:off x="560175" y="1557975"/>
            <a:ext cx="3807928" cy="4791648"/>
          </a:xfrm>
          <a:prstGeom prst="rect">
            <a:avLst/>
          </a:prstGeom>
          <a:noFill/>
          <a:ln>
            <a:noFill/>
          </a:ln>
        </p:spPr>
      </p:pic>
      <p:pic>
        <p:nvPicPr>
          <p:cNvPr id="1525" name="Google Shape;1525;p123"/>
          <p:cNvPicPr preferRelativeResize="0"/>
          <p:nvPr/>
        </p:nvPicPr>
        <p:blipFill rotWithShape="1">
          <a:blip r:embed="rId4">
            <a:alphaModFix/>
          </a:blip>
          <a:srcRect b="0" l="0" r="0" t="0"/>
          <a:stretch/>
        </p:blipFill>
        <p:spPr>
          <a:xfrm>
            <a:off x="4474761" y="1559504"/>
            <a:ext cx="3354458" cy="2512793"/>
          </a:xfrm>
          <a:prstGeom prst="rect">
            <a:avLst/>
          </a:prstGeom>
          <a:noFill/>
          <a:ln>
            <a:noFill/>
          </a:ln>
        </p:spPr>
      </p:pic>
      <p:pic>
        <p:nvPicPr>
          <p:cNvPr id="1526" name="Google Shape;1526;p123"/>
          <p:cNvPicPr preferRelativeResize="0"/>
          <p:nvPr/>
        </p:nvPicPr>
        <p:blipFill rotWithShape="1">
          <a:blip r:embed="rId5">
            <a:alphaModFix/>
          </a:blip>
          <a:srcRect b="0" l="0" r="0" t="0"/>
          <a:stretch/>
        </p:blipFill>
        <p:spPr>
          <a:xfrm>
            <a:off x="4476381" y="4180474"/>
            <a:ext cx="3351208" cy="216914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24"/>
          <p:cNvSpPr txBox="1"/>
          <p:nvPr/>
        </p:nvSpPr>
        <p:spPr>
          <a:xfrm>
            <a:off x="7557275" y="2494725"/>
            <a:ext cx="3942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IBM Plex Sans"/>
                <a:ea typeface="IBM Plex Sans"/>
                <a:cs typeface="IBM Plex Sans"/>
                <a:sym typeface="IBM Plex Sans"/>
              </a:rPr>
              <a:t>PAPER PROTOTYPE</a:t>
            </a:r>
            <a:r>
              <a:rPr b="1" i="0" lang="en-US" sz="2400" u="none" cap="none" strike="noStrike">
                <a:solidFill>
                  <a:srgbClr val="000000"/>
                </a:solidFill>
                <a:latin typeface="IBM Plex Sans"/>
                <a:ea typeface="IBM Plex Sans"/>
                <a:cs typeface="IBM Plex Sans"/>
                <a:sym typeface="IBM Plex Sans"/>
              </a:rPr>
              <a:t> </a:t>
            </a:r>
            <a:r>
              <a:rPr b="0" i="0" lang="en-US" sz="2400" u="none" cap="none" strike="noStrike">
                <a:solidFill>
                  <a:srgbClr val="000000"/>
                </a:solidFill>
                <a:latin typeface="IBM Plex Sans"/>
                <a:ea typeface="IBM Plex Sans"/>
                <a:cs typeface="IBM Plex Sans"/>
                <a:sym typeface="IBM Plex Sans"/>
              </a:rPr>
              <a:t>FOR DIGITAL TOOLS / POSTERS ETC. </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BM Plex Sans"/>
                <a:ea typeface="IBM Plex Sans"/>
                <a:cs typeface="IBM Plex Sans"/>
                <a:sym typeface="IBM Plex Sans"/>
              </a:rPr>
              <a:t>Paper Prototypes let us test designs that would require technical expertise and time to build.</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IBM Plex Sans"/>
              <a:ea typeface="IBM Plex Sans"/>
              <a:cs typeface="IBM Plex Sans"/>
              <a:sym typeface="IBM Plex Sans"/>
            </a:endParaRPr>
          </a:p>
        </p:txBody>
      </p:sp>
      <p:sp>
        <p:nvSpPr>
          <p:cNvPr id="1532" name="Google Shape;1532;p124"/>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3: BUILD + TEST </a:t>
            </a:r>
            <a:r>
              <a:rPr b="1" i="0" lang="en-US" sz="1400" u="none" cap="none" strike="noStrike">
                <a:solidFill>
                  <a:srgbClr val="000000"/>
                </a:solidFill>
                <a:latin typeface="IBM Plex Sans"/>
                <a:ea typeface="IBM Plex Sans"/>
                <a:cs typeface="IBM Plex Sans"/>
                <a:sym typeface="IBM Plex Sans"/>
              </a:rPr>
              <a:t>/ START YOUR BUSINESS | Activity 3-2 </a:t>
            </a:r>
            <a:r>
              <a:rPr b="1" i="0" lang="en-US" sz="1400" u="none" cap="none" strike="noStrike">
                <a:solidFill>
                  <a:schemeClr val="dk1"/>
                </a:solidFill>
                <a:latin typeface="IBM Plex Sans"/>
                <a:ea typeface="IBM Plex Sans"/>
                <a:cs typeface="IBM Plex Sans"/>
                <a:sym typeface="IBM Plex Sans"/>
              </a:rPr>
              <a:t>| PROTOTYPING METHODS</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3. PAPER PROTOTYPE</a:t>
            </a:r>
            <a:endParaRPr b="1" i="0" sz="3000" u="none" cap="none" strike="noStrike">
              <a:solidFill>
                <a:srgbClr val="000000"/>
              </a:solidFill>
              <a:latin typeface="IBM Plex Sans"/>
              <a:ea typeface="IBM Plex Sans"/>
              <a:cs typeface="IBM Plex Sans"/>
              <a:sym typeface="IBM Plex Sans"/>
            </a:endParaRPr>
          </a:p>
        </p:txBody>
      </p:sp>
      <p:pic>
        <p:nvPicPr>
          <p:cNvPr id="1533" name="Google Shape;1533;p124"/>
          <p:cNvPicPr preferRelativeResize="0"/>
          <p:nvPr/>
        </p:nvPicPr>
        <p:blipFill rotWithShape="1">
          <a:blip r:embed="rId3">
            <a:alphaModFix/>
          </a:blip>
          <a:srcRect b="0" l="0" r="0" t="0"/>
          <a:stretch/>
        </p:blipFill>
        <p:spPr>
          <a:xfrm>
            <a:off x="704978" y="1702575"/>
            <a:ext cx="6002168" cy="45322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pic>
        <p:nvPicPr>
          <p:cNvPr id="1538" name="Google Shape;1538;p125"/>
          <p:cNvPicPr preferRelativeResize="0"/>
          <p:nvPr/>
        </p:nvPicPr>
        <p:blipFill rotWithShape="1">
          <a:blip r:embed="rId3">
            <a:alphaModFix/>
          </a:blip>
          <a:srcRect b="0" l="0" r="0" t="3743"/>
          <a:stretch/>
        </p:blipFill>
        <p:spPr>
          <a:xfrm>
            <a:off x="518450" y="1637675"/>
            <a:ext cx="6750274" cy="4764876"/>
          </a:xfrm>
          <a:prstGeom prst="rect">
            <a:avLst/>
          </a:prstGeom>
          <a:noFill/>
          <a:ln>
            <a:noFill/>
          </a:ln>
        </p:spPr>
      </p:pic>
      <p:sp>
        <p:nvSpPr>
          <p:cNvPr id="1539" name="Google Shape;1539;p125"/>
          <p:cNvSpPr txBox="1"/>
          <p:nvPr/>
        </p:nvSpPr>
        <p:spPr>
          <a:xfrm>
            <a:off x="7952275" y="2520113"/>
            <a:ext cx="37848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IBM Plex Sans"/>
                <a:ea typeface="IBM Plex Sans"/>
                <a:cs typeface="IBM Plex Sans"/>
                <a:sym typeface="IBM Plex Sans"/>
              </a:rPr>
              <a:t>PHYSICAL MODELS</a:t>
            </a:r>
            <a:r>
              <a:rPr b="1" i="0" lang="en-US" sz="2400" u="none" cap="none" strike="noStrike">
                <a:solidFill>
                  <a:srgbClr val="000000"/>
                </a:solidFill>
                <a:latin typeface="IBM Plex Sans"/>
                <a:ea typeface="IBM Plex Sans"/>
                <a:cs typeface="IBM Plex Sans"/>
                <a:sym typeface="IBM Plex Sans"/>
              </a:rPr>
              <a:t> </a:t>
            </a:r>
            <a:r>
              <a:rPr b="0" i="0" lang="en-US" sz="2400" u="none" cap="none" strike="noStrike">
                <a:solidFill>
                  <a:srgbClr val="000000"/>
                </a:solidFill>
                <a:latin typeface="IBM Plex Sans"/>
                <a:ea typeface="IBM Plex Sans"/>
                <a:cs typeface="IBM Plex Sans"/>
                <a:sym typeface="IBM Plex Sans"/>
              </a:rPr>
              <a:t>FOR PRODUCTS.  </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BM Plex Sans"/>
                <a:ea typeface="IBM Plex Sans"/>
                <a:cs typeface="IBM Plex Sans"/>
                <a:sym typeface="IBM Plex Sans"/>
              </a:rPr>
              <a:t>Models don’t need to be fancy! They can can be built with found materials and let you explore the functionality of a product, and users’ interactions with it. </a:t>
            </a:r>
            <a:endParaRPr b="0" i="0" sz="2400" u="none" cap="none" strike="noStrike">
              <a:solidFill>
                <a:srgbClr val="000000"/>
              </a:solidFill>
              <a:latin typeface="IBM Plex Sans"/>
              <a:ea typeface="IBM Plex Sans"/>
              <a:cs typeface="IBM Plex Sans"/>
              <a:sym typeface="IBM Plex Sans"/>
            </a:endParaRPr>
          </a:p>
        </p:txBody>
      </p:sp>
      <p:sp>
        <p:nvSpPr>
          <p:cNvPr id="1540" name="Google Shape;1540;p125"/>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3: BUILD + TEST </a:t>
            </a:r>
            <a:r>
              <a:rPr b="1" i="0" lang="en-US" sz="1400" u="none" cap="none" strike="noStrike">
                <a:solidFill>
                  <a:srgbClr val="000000"/>
                </a:solidFill>
                <a:latin typeface="IBM Plex Sans"/>
                <a:ea typeface="IBM Plex Sans"/>
                <a:cs typeface="IBM Plex Sans"/>
                <a:sym typeface="IBM Plex Sans"/>
              </a:rPr>
              <a:t>/ START YOUR BUSINESS | Activity 3-2 </a:t>
            </a:r>
            <a:r>
              <a:rPr b="1" i="0" lang="en-US" sz="1400" u="none" cap="none" strike="noStrike">
                <a:solidFill>
                  <a:schemeClr val="dk1"/>
                </a:solidFill>
                <a:latin typeface="IBM Plex Sans"/>
                <a:ea typeface="IBM Plex Sans"/>
                <a:cs typeface="IBM Plex Sans"/>
                <a:sym typeface="IBM Plex Sans"/>
              </a:rPr>
              <a:t>| PROTOTYPING METHODS</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4. PHYSICAL MODELS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26"/>
          <p:cNvSpPr txBox="1"/>
          <p:nvPr/>
        </p:nvSpPr>
        <p:spPr>
          <a:xfrm>
            <a:off x="1555650" y="2293500"/>
            <a:ext cx="90807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4400" u="none" cap="none" strike="noStrike">
                <a:solidFill>
                  <a:srgbClr val="000000"/>
                </a:solidFill>
                <a:latin typeface="IBM Plex Sans"/>
                <a:ea typeface="IBM Plex Sans"/>
                <a:cs typeface="IBM Plex Sans"/>
                <a:sym typeface="IBM Plex Sans"/>
              </a:rPr>
              <a:t>What are the </a:t>
            </a:r>
            <a:r>
              <a:rPr b="1" i="0" lang="en-US" sz="4400" u="sng" cap="none" strike="noStrike">
                <a:solidFill>
                  <a:srgbClr val="00B0F0"/>
                </a:solidFill>
                <a:latin typeface="IBM Plex Sans"/>
                <a:ea typeface="IBM Plex Sans"/>
                <a:cs typeface="IBM Plex Sans"/>
                <a:sym typeface="IBM Plex Sans"/>
              </a:rPr>
              <a:t>right prototypes</a:t>
            </a:r>
            <a:r>
              <a:rPr b="1" i="0" lang="en-US" sz="4400" u="none" cap="none" strike="noStrike">
                <a:solidFill>
                  <a:srgbClr val="000000"/>
                </a:solidFill>
                <a:latin typeface="IBM Plex Sans"/>
                <a:ea typeface="IBM Plex Sans"/>
                <a:cs typeface="IBM Plex Sans"/>
                <a:sym typeface="IBM Plex Sans"/>
              </a:rPr>
              <a:t> for your team? Think of </a:t>
            </a:r>
            <a:r>
              <a:rPr b="1" i="0" lang="en-US" sz="4400" u="sng" cap="none" strike="noStrike">
                <a:solidFill>
                  <a:srgbClr val="00AEFD"/>
                </a:solidFill>
                <a:latin typeface="IBM Plex Sans"/>
                <a:ea typeface="IBM Plex Sans"/>
                <a:cs typeface="IBM Plex Sans"/>
                <a:sym typeface="IBM Plex Sans"/>
              </a:rPr>
              <a:t>at least 3 parts of your solution</a:t>
            </a:r>
            <a:r>
              <a:rPr b="1" i="0" lang="en-US" sz="4400" u="none" cap="none" strike="noStrike">
                <a:solidFill>
                  <a:srgbClr val="000000"/>
                </a:solidFill>
                <a:latin typeface="IBM Plex Sans"/>
                <a:ea typeface="IBM Plex Sans"/>
                <a:cs typeface="IBM Plex Sans"/>
                <a:sym typeface="IBM Plex Sans"/>
              </a:rPr>
              <a:t> to test with target audiences.</a:t>
            </a:r>
            <a:endParaRPr b="1" i="0" sz="4400" u="none" cap="none" strike="noStrike">
              <a:solidFill>
                <a:srgbClr val="000000"/>
              </a:solidFill>
              <a:latin typeface="IBM Plex Sans"/>
              <a:ea typeface="IBM Plex Sans"/>
              <a:cs typeface="IBM Plex Sans"/>
              <a:sym typeface="IBM Plex Sans"/>
            </a:endParaRPr>
          </a:p>
        </p:txBody>
      </p:sp>
      <p:sp>
        <p:nvSpPr>
          <p:cNvPr id="1547" name="Google Shape;1547;p126"/>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3-2</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PROTOTYPING METHODS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id="1553" name="Google Shape;1553;p127"/>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554" name="Google Shape;1554;p127"/>
          <p:cNvSpPr txBox="1"/>
          <p:nvPr/>
        </p:nvSpPr>
        <p:spPr>
          <a:xfrm>
            <a:off x="1168224" y="1408175"/>
            <a:ext cx="9665679"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3: BUILD + TEST / START YOUR BUSINESS | Activity 3-3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RAPID PROTOTYPING</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BM Plex Sans"/>
                <a:ea typeface="IBM Plex Sans"/>
                <a:cs typeface="IBM Plex Sans"/>
                <a:sym typeface="IBM Plex Sans"/>
              </a:rPr>
              <a:t>Prototyping Methods</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1555" name="Google Shape;1555;p127"/>
          <p:cNvCxnSpPr/>
          <p:nvPr/>
        </p:nvCxnSpPr>
        <p:spPr>
          <a:xfrm>
            <a:off x="1338325" y="468842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28"/>
          <p:cNvSpPr txBox="1"/>
          <p:nvPr/>
        </p:nvSpPr>
        <p:spPr>
          <a:xfrm>
            <a:off x="1555650" y="2544125"/>
            <a:ext cx="90807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4400" u="none" cap="none" strike="noStrike">
                <a:solidFill>
                  <a:srgbClr val="000000"/>
                </a:solidFill>
                <a:latin typeface="IBM Plex Sans"/>
                <a:ea typeface="IBM Plex Sans"/>
                <a:cs typeface="IBM Plex Sans"/>
                <a:sym typeface="IBM Plex Sans"/>
              </a:rPr>
              <a:t>Build </a:t>
            </a:r>
            <a:r>
              <a:rPr b="1" i="0" lang="en-US" sz="4400" u="sng" cap="none" strike="noStrike">
                <a:solidFill>
                  <a:srgbClr val="00B0F0"/>
                </a:solidFill>
                <a:latin typeface="IBM Plex Sans"/>
                <a:ea typeface="IBM Plex Sans"/>
                <a:cs typeface="IBM Plex Sans"/>
                <a:sym typeface="IBM Plex Sans"/>
              </a:rPr>
              <a:t>multiple prototypes</a:t>
            </a:r>
            <a:r>
              <a:rPr b="1" i="0" lang="en-US" sz="4400" u="none" cap="none" strike="noStrike">
                <a:solidFill>
                  <a:srgbClr val="000000"/>
                </a:solidFill>
                <a:latin typeface="IBM Plex Sans"/>
                <a:ea typeface="IBM Plex Sans"/>
                <a:cs typeface="IBM Plex Sans"/>
                <a:sym typeface="IBM Plex Sans"/>
              </a:rPr>
              <a:t> of the solution as </a:t>
            </a:r>
            <a:r>
              <a:rPr b="1" i="0" lang="en-US" sz="4400" u="sng" cap="none" strike="noStrike">
                <a:solidFill>
                  <a:srgbClr val="00AEFD"/>
                </a:solidFill>
                <a:latin typeface="IBM Plex Sans"/>
                <a:ea typeface="IBM Plex Sans"/>
                <a:cs typeface="IBM Plex Sans"/>
                <a:sym typeface="IBM Plex Sans"/>
              </a:rPr>
              <a:t>quickly as possible</a:t>
            </a:r>
            <a:r>
              <a:rPr b="1" i="0" lang="en-US" sz="4400" u="none" cap="none" strike="noStrike">
                <a:solidFill>
                  <a:srgbClr val="000000"/>
                </a:solidFill>
                <a:latin typeface="IBM Plex Sans"/>
                <a:ea typeface="IBM Plex Sans"/>
                <a:cs typeface="IBM Plex Sans"/>
                <a:sym typeface="IBM Plex Sans"/>
              </a:rPr>
              <a:t> to test with target audiences.</a:t>
            </a:r>
            <a:endParaRPr b="1" i="0" sz="4400" u="none" cap="none" strike="noStrike">
              <a:solidFill>
                <a:srgbClr val="000000"/>
              </a:solidFill>
              <a:latin typeface="IBM Plex Sans"/>
              <a:ea typeface="IBM Plex Sans"/>
              <a:cs typeface="IBM Plex Sans"/>
              <a:sym typeface="IBM Plex Sans"/>
            </a:endParaRPr>
          </a:p>
        </p:txBody>
      </p:sp>
      <p:sp>
        <p:nvSpPr>
          <p:cNvPr id="1562" name="Google Shape;1562;p128"/>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RAPID PROTOTYPING</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pic>
        <p:nvPicPr>
          <p:cNvPr descr="Related image" id="1568" name="Google Shape;1568;p129"/>
          <p:cNvPicPr preferRelativeResize="0"/>
          <p:nvPr/>
        </p:nvPicPr>
        <p:blipFill rotWithShape="1">
          <a:blip r:embed="rId3">
            <a:alphaModFix/>
          </a:blip>
          <a:srcRect b="0" l="0" r="0" t="0"/>
          <a:stretch/>
        </p:blipFill>
        <p:spPr>
          <a:xfrm>
            <a:off x="478200" y="1852625"/>
            <a:ext cx="5695450" cy="4029100"/>
          </a:xfrm>
          <a:prstGeom prst="rect">
            <a:avLst/>
          </a:prstGeom>
          <a:noFill/>
          <a:ln>
            <a:noFill/>
          </a:ln>
        </p:spPr>
      </p:pic>
      <p:sp>
        <p:nvSpPr>
          <p:cNvPr id="1569" name="Google Shape;1569;p129"/>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RAPID PROTOTYPING</a:t>
            </a:r>
            <a:endParaRPr b="1" i="0" sz="3000" u="none" cap="none" strike="noStrike">
              <a:solidFill>
                <a:srgbClr val="000000"/>
              </a:solidFill>
              <a:latin typeface="IBM Plex Sans"/>
              <a:ea typeface="IBM Plex Sans"/>
              <a:cs typeface="IBM Plex Sans"/>
              <a:sym typeface="IBM Plex Sans"/>
            </a:endParaRPr>
          </a:p>
        </p:txBody>
      </p:sp>
      <p:sp>
        <p:nvSpPr>
          <p:cNvPr id="1570" name="Google Shape;1570;p129"/>
          <p:cNvSpPr txBox="1"/>
          <p:nvPr/>
        </p:nvSpPr>
        <p:spPr>
          <a:xfrm>
            <a:off x="6668578" y="2881725"/>
            <a:ext cx="49134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chemeClr val="dk1"/>
                </a:solidFill>
                <a:latin typeface="IBM Plex Sans"/>
                <a:ea typeface="IBM Plex Sans"/>
                <a:cs typeface="IBM Plex Sans"/>
                <a:sym typeface="IBM Plex Sans"/>
              </a:rPr>
              <a:t>REMEMBER!</a:t>
            </a:r>
            <a:endParaRPr b="1" i="0" sz="2400" u="none" cap="none" strike="noStrike">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00000"/>
                </a:solidFill>
                <a:latin typeface="IBM Plex Sans Light"/>
                <a:ea typeface="IBM Plex Sans Light"/>
                <a:cs typeface="IBM Plex Sans Light"/>
                <a:sym typeface="IBM Plex Sans Light"/>
              </a:rPr>
              <a:t>a. Prototypes </a:t>
            </a:r>
            <a:r>
              <a:rPr b="1" i="0" lang="en-US" sz="2400" u="none" cap="none" strike="noStrike">
                <a:solidFill>
                  <a:srgbClr val="00AEFD"/>
                </a:solidFill>
                <a:latin typeface="IBM Plex Sans"/>
                <a:ea typeface="IBM Plex Sans"/>
                <a:cs typeface="IBM Plex Sans"/>
                <a:sym typeface="IBM Plex Sans"/>
              </a:rPr>
              <a:t>don't have to be perfect</a:t>
            </a:r>
            <a:r>
              <a:rPr b="0" i="0" lang="en-US" sz="2400" u="none" cap="none" strike="noStrike">
                <a:solidFill>
                  <a:srgbClr val="000000"/>
                </a:solidFill>
                <a:latin typeface="IBM Plex Sans Light"/>
                <a:ea typeface="IBM Plex Sans Light"/>
                <a:cs typeface="IBM Plex Sans Light"/>
                <a:sym typeface="IBM Plex Sans Light"/>
              </a:rPr>
              <a:t>. Don't get bogged down in the colors, in the specific wording, etc.</a:t>
            </a:r>
            <a:endParaRPr b="0" i="0" sz="24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15000"/>
              </a:lnSpc>
              <a:spcBef>
                <a:spcPts val="0"/>
              </a:spcBef>
              <a:spcAft>
                <a:spcPts val="0"/>
              </a:spcAft>
              <a:buClr>
                <a:schemeClr val="dk1"/>
              </a:buClr>
              <a:buSzPts val="1100"/>
              <a:buFont typeface="Arial"/>
              <a:buNone/>
            </a:pPr>
            <a:r>
              <a:rPr b="0" i="0" lang="en-US" sz="2400" u="none" cap="none" strike="noStrike">
                <a:solidFill>
                  <a:srgbClr val="000000"/>
                </a:solidFill>
                <a:latin typeface="IBM Plex Sans Light"/>
                <a:ea typeface="IBM Plex Sans Light"/>
                <a:cs typeface="IBM Plex Sans Light"/>
                <a:sym typeface="IBM Plex Sans Light"/>
              </a:rPr>
              <a:t>b. </a:t>
            </a:r>
            <a:r>
              <a:rPr b="1" i="0" lang="en-US" sz="2400" u="none" cap="none" strike="noStrike">
                <a:solidFill>
                  <a:srgbClr val="00AEFD"/>
                </a:solidFill>
                <a:latin typeface="IBM Plex Sans"/>
                <a:ea typeface="IBM Plex Sans"/>
                <a:cs typeface="IBM Plex Sans"/>
                <a:sym typeface="IBM Plex Sans"/>
              </a:rPr>
              <a:t>Prototyping is iterative</a:t>
            </a:r>
            <a:r>
              <a:rPr b="0" i="0" lang="en-US" sz="2400" u="none" cap="none" strike="noStrike">
                <a:solidFill>
                  <a:srgbClr val="000000"/>
                </a:solidFill>
                <a:latin typeface="IBM Plex Sans Light"/>
                <a:ea typeface="IBM Plex Sans Light"/>
                <a:cs typeface="IBM Plex Sans Light"/>
                <a:sym typeface="IBM Plex Sans Light"/>
              </a:rPr>
              <a:t> : we create a thing, test it, learn from it, and then re - build a better version!</a:t>
            </a:r>
            <a:endParaRPr b="0" i="0" sz="24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IBM Plex Sans Light"/>
              <a:ea typeface="IBM Plex Sans Light"/>
              <a:cs typeface="IBM Plex Sans Light"/>
              <a:sym typeface="IBM Plex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251222" y="-973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Climate change (CAUSES)</a:t>
            </a:r>
            <a:endParaRPr/>
          </a:p>
        </p:txBody>
      </p:sp>
      <p:pic>
        <p:nvPicPr>
          <p:cNvPr id="179" name="Google Shape;179;p24"/>
          <p:cNvPicPr preferRelativeResize="0"/>
          <p:nvPr>
            <p:ph idx="1" type="body"/>
          </p:nvPr>
        </p:nvPicPr>
        <p:blipFill rotWithShape="1">
          <a:blip r:embed="rId3">
            <a:alphaModFix/>
          </a:blip>
          <a:srcRect b="0" l="0" r="0" t="0"/>
          <a:stretch/>
        </p:blipFill>
        <p:spPr>
          <a:xfrm>
            <a:off x="6644877" y="3271780"/>
            <a:ext cx="5295901" cy="3586219"/>
          </a:xfrm>
          <a:prstGeom prst="rect">
            <a:avLst/>
          </a:prstGeom>
          <a:noFill/>
          <a:ln>
            <a:noFill/>
          </a:ln>
        </p:spPr>
      </p:pic>
      <p:pic>
        <p:nvPicPr>
          <p:cNvPr id="180" name="Google Shape;180;p24"/>
          <p:cNvPicPr preferRelativeResize="0"/>
          <p:nvPr/>
        </p:nvPicPr>
        <p:blipFill rotWithShape="1">
          <a:blip r:embed="rId4">
            <a:alphaModFix/>
          </a:blip>
          <a:srcRect b="0" l="0" r="0" t="0"/>
          <a:stretch/>
        </p:blipFill>
        <p:spPr>
          <a:xfrm>
            <a:off x="6877049" y="-9732"/>
            <a:ext cx="5063729" cy="3295271"/>
          </a:xfrm>
          <a:prstGeom prst="rect">
            <a:avLst/>
          </a:prstGeom>
          <a:noFill/>
          <a:ln>
            <a:noFill/>
          </a:ln>
        </p:spPr>
      </p:pic>
      <p:pic>
        <p:nvPicPr>
          <p:cNvPr id="181" name="Google Shape;181;p24"/>
          <p:cNvPicPr preferRelativeResize="0"/>
          <p:nvPr/>
        </p:nvPicPr>
        <p:blipFill rotWithShape="1">
          <a:blip r:embed="rId5">
            <a:alphaModFix/>
          </a:blip>
          <a:srcRect b="0" l="0" r="0" t="0"/>
          <a:stretch/>
        </p:blipFill>
        <p:spPr>
          <a:xfrm>
            <a:off x="251222" y="1985170"/>
            <a:ext cx="6110518" cy="469423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pic>
        <p:nvPicPr>
          <p:cNvPr id="1575" name="Google Shape;1575;p130"/>
          <p:cNvPicPr preferRelativeResize="0"/>
          <p:nvPr/>
        </p:nvPicPr>
        <p:blipFill rotWithShape="1">
          <a:blip r:embed="rId3">
            <a:alphaModFix/>
          </a:blip>
          <a:srcRect b="0" l="0" r="0" t="0"/>
          <a:stretch/>
        </p:blipFill>
        <p:spPr>
          <a:xfrm>
            <a:off x="3422030" y="1636582"/>
            <a:ext cx="8402527" cy="4693881"/>
          </a:xfrm>
          <a:prstGeom prst="rect">
            <a:avLst/>
          </a:prstGeom>
          <a:noFill/>
          <a:ln>
            <a:noFill/>
          </a:ln>
        </p:spPr>
      </p:pic>
      <p:sp>
        <p:nvSpPr>
          <p:cNvPr id="1576" name="Google Shape;1576;p130"/>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RAPID PROTOTYPING</a:t>
            </a:r>
            <a:endParaRPr b="1" i="0" sz="3000" u="none" cap="none" strike="noStrike">
              <a:solidFill>
                <a:srgbClr val="000000"/>
              </a:solidFill>
              <a:latin typeface="IBM Plex Sans"/>
              <a:ea typeface="IBM Plex Sans"/>
              <a:cs typeface="IBM Plex Sans"/>
              <a:sym typeface="IBM Plex Sans"/>
            </a:endParaRPr>
          </a:p>
        </p:txBody>
      </p:sp>
      <p:sp>
        <p:nvSpPr>
          <p:cNvPr id="1577" name="Google Shape;1577;p130"/>
          <p:cNvSpPr txBox="1"/>
          <p:nvPr/>
        </p:nvSpPr>
        <p:spPr>
          <a:xfrm>
            <a:off x="609600" y="2770222"/>
            <a:ext cx="2461846" cy="20621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US" sz="3200" u="none" cap="none" strike="noStrike">
                <a:solidFill>
                  <a:srgbClr val="000000"/>
                </a:solidFill>
                <a:latin typeface="IBM Plex Sans"/>
                <a:ea typeface="IBM Plex Sans"/>
                <a:cs typeface="IBM Plex Sans"/>
                <a:sym typeface="IBM Plex Sans"/>
              </a:rPr>
              <a:t>How and what do you want to prototype?</a:t>
            </a:r>
            <a:endParaRPr b="1" i="0" sz="24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31"/>
          <p:cNvSpPr txBox="1"/>
          <p:nvPr/>
        </p:nvSpPr>
        <p:spPr>
          <a:xfrm>
            <a:off x="1555650" y="2430375"/>
            <a:ext cx="9080700" cy="150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4400" u="none" cap="none" strike="noStrike">
                <a:solidFill>
                  <a:srgbClr val="000000"/>
                </a:solidFill>
                <a:latin typeface="IBM Plex Sans"/>
                <a:ea typeface="IBM Plex Sans"/>
                <a:cs typeface="IBM Plex Sans"/>
                <a:sym typeface="IBM Plex Sans"/>
              </a:rPr>
              <a:t>Build at least </a:t>
            </a:r>
            <a:r>
              <a:rPr b="1" i="0" lang="en-US" sz="4400" u="sng" cap="none" strike="noStrike">
                <a:solidFill>
                  <a:srgbClr val="00B0F0"/>
                </a:solidFill>
                <a:latin typeface="IBM Plex Sans"/>
                <a:ea typeface="IBM Plex Sans"/>
                <a:cs typeface="IBM Plex Sans"/>
                <a:sym typeface="IBM Plex Sans"/>
              </a:rPr>
              <a:t>3 rapid prototypes</a:t>
            </a:r>
            <a:r>
              <a:rPr b="1" i="0" lang="en-US" sz="4400" u="none" cap="none" strike="noStrike">
                <a:solidFill>
                  <a:srgbClr val="000000"/>
                </a:solidFill>
                <a:latin typeface="IBM Plex Sans"/>
                <a:ea typeface="IBM Plex Sans"/>
                <a:cs typeface="IBM Plex Sans"/>
                <a:sym typeface="IBM Plex Sans"/>
              </a:rPr>
              <a:t> of the chosen solution. </a:t>
            </a:r>
            <a:endParaRPr b="1" i="0" sz="4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rgbClr val="000000"/>
                </a:solidFill>
                <a:latin typeface="IBM Plex Sans"/>
                <a:ea typeface="IBM Plex Sans"/>
                <a:cs typeface="IBM Plex Sans"/>
                <a:sym typeface="IBM Plex Sans"/>
              </a:rPr>
              <a:t>You can prototype </a:t>
            </a:r>
            <a:r>
              <a:rPr b="0" i="0" lang="en-US" sz="2400" u="sng" cap="none" strike="noStrike">
                <a:solidFill>
                  <a:srgbClr val="000000"/>
                </a:solidFill>
                <a:latin typeface="IBM Plex Sans"/>
                <a:ea typeface="IBM Plex Sans"/>
                <a:cs typeface="IBM Plex Sans"/>
                <a:sym typeface="IBM Plex Sans"/>
              </a:rPr>
              <a:t>different elements</a:t>
            </a:r>
            <a:r>
              <a:rPr b="0" i="0" lang="en-US" sz="2400" u="none" cap="none" strike="noStrike">
                <a:solidFill>
                  <a:srgbClr val="000000"/>
                </a:solidFill>
                <a:latin typeface="IBM Plex Sans"/>
                <a:ea typeface="IBM Plex Sans"/>
                <a:cs typeface="IBM Plex Sans"/>
                <a:sym typeface="IBM Plex Sans"/>
              </a:rPr>
              <a:t> of one idea, or prototype </a:t>
            </a:r>
            <a:r>
              <a:rPr b="0" i="0" lang="en-US" sz="2400" u="sng" cap="none" strike="noStrike">
                <a:solidFill>
                  <a:srgbClr val="000000"/>
                </a:solidFill>
                <a:latin typeface="IBM Plex Sans"/>
                <a:ea typeface="IBM Plex Sans"/>
                <a:cs typeface="IBM Plex Sans"/>
                <a:sym typeface="IBM Plex Sans"/>
              </a:rPr>
              <a:t>different ideas</a:t>
            </a:r>
            <a:r>
              <a:rPr b="0" i="0" lang="en-US" sz="2400" u="none" cap="none" strike="noStrike">
                <a:solidFill>
                  <a:srgbClr val="000000"/>
                </a:solidFill>
                <a:latin typeface="IBM Plex Sans"/>
                <a:ea typeface="IBM Plex Sans"/>
                <a:cs typeface="IBM Plex Sans"/>
                <a:sym typeface="IBM Plex Sans"/>
              </a:rPr>
              <a:t> altogether using some or all of the prototyping methods. </a:t>
            </a:r>
            <a:endParaRPr b="0" i="0" sz="2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000000"/>
              </a:solidFill>
              <a:latin typeface="IBM Plex Sans"/>
              <a:ea typeface="IBM Plex Sans"/>
              <a:cs typeface="IBM Plex Sans"/>
              <a:sym typeface="IBM Plex Sans"/>
            </a:endParaRPr>
          </a:p>
        </p:txBody>
      </p:sp>
      <p:sp>
        <p:nvSpPr>
          <p:cNvPr id="1584" name="Google Shape;1584;p131"/>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RAPID PROTOTYPING - EXERCISE </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pic>
        <p:nvPicPr>
          <p:cNvPr id="1590" name="Google Shape;1590;p132"/>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591" name="Google Shape;1591;p132"/>
          <p:cNvSpPr txBox="1"/>
          <p:nvPr/>
        </p:nvSpPr>
        <p:spPr>
          <a:xfrm>
            <a:off x="1168225" y="1408175"/>
            <a:ext cx="98139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3: BUILD + TEST / START YOUR BUSINESS | Activity 3-4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TEST PROTOTYPES WITH TARGET USERS</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BM Plex Sans"/>
                <a:ea typeface="IBM Plex Sans"/>
                <a:cs typeface="IBM Plex Sans"/>
                <a:sym typeface="IBM Plex Sans"/>
              </a:rPr>
              <a:t>USER TESTING + FEEDBACK</a:t>
            </a:r>
            <a:endParaRPr b="1" i="0" sz="7200" u="none" cap="none" strike="noStrike">
              <a:solidFill>
                <a:schemeClr val="lt1"/>
              </a:solidFill>
              <a:latin typeface="IBM Plex Sans"/>
              <a:ea typeface="IBM Plex Sans"/>
              <a:cs typeface="IBM Plex Sans"/>
              <a:sym typeface="IBM Plex Sans"/>
            </a:endParaRPr>
          </a:p>
        </p:txBody>
      </p:sp>
      <p:cxnSp>
        <p:nvCxnSpPr>
          <p:cNvPr id="1592" name="Google Shape;1592;p132"/>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33"/>
          <p:cNvSpPr txBox="1"/>
          <p:nvPr/>
        </p:nvSpPr>
        <p:spPr>
          <a:xfrm>
            <a:off x="1363725" y="2618698"/>
            <a:ext cx="94590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4400" u="none" cap="none" strike="noStrike">
                <a:solidFill>
                  <a:srgbClr val="000000"/>
                </a:solidFill>
                <a:latin typeface="IBM Plex Sans"/>
                <a:ea typeface="IBM Plex Sans"/>
                <a:cs typeface="IBM Plex Sans"/>
                <a:sym typeface="IBM Plex Sans"/>
              </a:rPr>
              <a:t>Test </a:t>
            </a:r>
            <a:r>
              <a:rPr b="1" i="0" lang="en-US" sz="4400" u="sng" cap="none" strike="noStrike">
                <a:solidFill>
                  <a:srgbClr val="00AEFD"/>
                </a:solidFill>
                <a:latin typeface="IBM Plex Sans"/>
                <a:ea typeface="IBM Plex Sans"/>
                <a:cs typeface="IBM Plex Sans"/>
                <a:sym typeface="IBM Plex Sans"/>
              </a:rPr>
              <a:t>prototypes with users</a:t>
            </a:r>
            <a:r>
              <a:rPr b="1" i="0" lang="en-US" sz="4400" u="none" cap="none" strike="noStrike">
                <a:solidFill>
                  <a:srgbClr val="000000"/>
                </a:solidFill>
                <a:latin typeface="IBM Plex Sans"/>
                <a:ea typeface="IBM Plex Sans"/>
                <a:cs typeface="IBM Plex Sans"/>
                <a:sym typeface="IBM Plex Sans"/>
              </a:rPr>
              <a:t> to improve solutions by </a:t>
            </a:r>
            <a:r>
              <a:rPr b="1" i="0" lang="en-US" sz="4400" u="sng" cap="none" strike="noStrike">
                <a:solidFill>
                  <a:srgbClr val="00AEFD"/>
                </a:solidFill>
                <a:latin typeface="IBM Plex Sans"/>
                <a:ea typeface="IBM Plex Sans"/>
                <a:cs typeface="IBM Plex Sans"/>
                <a:sym typeface="IBM Plex Sans"/>
              </a:rPr>
              <a:t>learning what works and what doesn’t</a:t>
            </a:r>
            <a:r>
              <a:rPr b="1" i="0" lang="en-US" sz="4400" u="none" cap="none" strike="noStrike">
                <a:solidFill>
                  <a:srgbClr val="000000"/>
                </a:solidFill>
                <a:latin typeface="IBM Plex Sans"/>
                <a:ea typeface="IBM Plex Sans"/>
                <a:cs typeface="IBM Plex Sans"/>
                <a:sym typeface="IBM Plex Sans"/>
              </a:rPr>
              <a:t>.</a:t>
            </a:r>
            <a:endParaRPr b="1" i="0" sz="4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1599" name="Google Shape;1599;p133"/>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3-4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USER TESTING </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34"/>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3: BUILD + TEST </a:t>
            </a:r>
            <a:r>
              <a:rPr b="1" i="0" lang="en-US" sz="1400" u="none" cap="none" strike="noStrike">
                <a:solidFill>
                  <a:srgbClr val="000000"/>
                </a:solidFill>
                <a:latin typeface="IBM Plex Sans"/>
                <a:ea typeface="IBM Plex Sans"/>
                <a:cs typeface="IBM Plex Sans"/>
                <a:sym typeface="IBM Plex Sans"/>
              </a:rPr>
              <a:t>/ START YOUR BUSINESS | Activity 3-4</a:t>
            </a:r>
            <a:r>
              <a:rPr b="1" i="0" lang="en-US" sz="1400" u="none" cap="none" strike="noStrike">
                <a:solidFill>
                  <a:schemeClr val="dk1"/>
                </a:solidFill>
                <a:latin typeface="IBM Plex Sans"/>
                <a:ea typeface="IBM Plex Sans"/>
                <a:cs typeface="IBM Plex Sans"/>
                <a:sym typeface="IBM Plex Sans"/>
              </a:rPr>
              <a:t>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USER TESTING </a:t>
            </a:r>
            <a:br>
              <a:rPr b="1" i="0" lang="en-US" sz="3000" u="none" cap="none" strike="noStrike">
                <a:solidFill>
                  <a:srgbClr val="000000"/>
                </a:solidFill>
                <a:latin typeface="IBM Plex Sans"/>
                <a:ea typeface="IBM Plex Sans"/>
                <a:cs typeface="IBM Plex Sans"/>
                <a:sym typeface="IBM Plex Sans"/>
              </a:rPr>
            </a:br>
            <a:endParaRPr b="1" i="0" sz="3000" u="none" cap="none" strike="noStrike">
              <a:solidFill>
                <a:srgbClr val="000000"/>
              </a:solidFill>
              <a:latin typeface="IBM Plex Sans"/>
              <a:ea typeface="IBM Plex Sans"/>
              <a:cs typeface="IBM Plex Sans"/>
              <a:sym typeface="IBM Plex Sans"/>
            </a:endParaRPr>
          </a:p>
        </p:txBody>
      </p:sp>
      <p:sp>
        <p:nvSpPr>
          <p:cNvPr id="1605" name="Google Shape;1605;p134"/>
          <p:cNvSpPr txBox="1"/>
          <p:nvPr/>
        </p:nvSpPr>
        <p:spPr>
          <a:xfrm>
            <a:off x="829700" y="3358675"/>
            <a:ext cx="4742400" cy="111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In order to understand whether your prototype works and what changes might make it work better, it's </a:t>
            </a:r>
            <a:r>
              <a:rPr b="1" i="0" lang="en-US" sz="3000" u="none" cap="none" strike="noStrike">
                <a:solidFill>
                  <a:srgbClr val="00B0F0"/>
                </a:solidFill>
                <a:latin typeface="IBM Plex Sans"/>
                <a:ea typeface="IBM Plex Sans"/>
                <a:cs typeface="IBM Plex Sans"/>
                <a:sym typeface="IBM Plex Sans"/>
              </a:rPr>
              <a:t>helpful to build a plan to gather feedback</a:t>
            </a:r>
            <a:endParaRPr b="1" i="0" sz="3000" u="none" cap="none" strike="noStrike">
              <a:solidFill>
                <a:srgbClr val="00B0F0"/>
              </a:solidFill>
              <a:latin typeface="IBM Plex Sans"/>
              <a:ea typeface="IBM Plex Sans"/>
              <a:cs typeface="IBM Plex Sans"/>
              <a:sym typeface="IBM Plex Sans"/>
            </a:endParaRPr>
          </a:p>
          <a:p>
            <a:pPr indent="0" lvl="0" marL="45720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IBM Plex Sans"/>
              <a:ea typeface="IBM Plex Sans"/>
              <a:cs typeface="IBM Plex Sans"/>
              <a:sym typeface="IBM Plex Sans"/>
            </a:endParaRPr>
          </a:p>
        </p:txBody>
      </p:sp>
      <p:sp>
        <p:nvSpPr>
          <p:cNvPr id="1606" name="Google Shape;1606;p134"/>
          <p:cNvSpPr txBox="1"/>
          <p:nvPr/>
        </p:nvSpPr>
        <p:spPr>
          <a:xfrm>
            <a:off x="6046725" y="2734849"/>
            <a:ext cx="4742400" cy="3469277"/>
          </a:xfrm>
          <a:prstGeom prst="rect">
            <a:avLst/>
          </a:prstGeom>
          <a:noFill/>
          <a:ln>
            <a:noFill/>
          </a:ln>
        </p:spPr>
        <p:txBody>
          <a:bodyPr anchorCtr="0" anchor="t" bIns="116050" lIns="116050" spcFirstLastPara="1" rIns="116050" wrap="square" tIns="116050">
            <a:noAutofit/>
          </a:bodyPr>
          <a:lstStyle/>
          <a:p>
            <a:pPr indent="-285750" lvl="0" marL="400050" marR="0" rtl="0" algn="l">
              <a:lnSpc>
                <a:spcPct val="100000"/>
              </a:lnSpc>
              <a:spcBef>
                <a:spcPts val="0"/>
              </a:spcBef>
              <a:spcAft>
                <a:spcPts val="0"/>
              </a:spcAft>
              <a:buClr>
                <a:srgbClr val="000000"/>
              </a:buClr>
              <a:buSzPts val="1800"/>
              <a:buFont typeface="Arial"/>
              <a:buChar char="•"/>
            </a:pPr>
            <a:r>
              <a:rPr b="0" i="1" lang="en-US" sz="1800" u="none" cap="none" strike="noStrike">
                <a:solidFill>
                  <a:srgbClr val="000000"/>
                </a:solidFill>
                <a:latin typeface="Work Sans"/>
                <a:ea typeface="Work Sans"/>
                <a:cs typeface="Work Sans"/>
                <a:sym typeface="Work Sans"/>
              </a:rPr>
              <a:t>Does the prototype help the user understand the solution proposed?</a:t>
            </a:r>
            <a:endParaRPr sz="1800">
              <a:solidFill>
                <a:schemeClr val="dk1"/>
              </a:solidFill>
              <a:latin typeface="Calibri"/>
              <a:ea typeface="Calibri"/>
              <a:cs typeface="Calibri"/>
              <a:sym typeface="Calibri"/>
            </a:endParaRPr>
          </a:p>
          <a:p>
            <a:pPr indent="-171450" lvl="0" marL="40005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a:p>
            <a:pPr indent="-285750" lvl="0" marL="400050" marR="0" rtl="0" algn="l">
              <a:lnSpc>
                <a:spcPct val="100000"/>
              </a:lnSpc>
              <a:spcBef>
                <a:spcPts val="0"/>
              </a:spcBef>
              <a:spcAft>
                <a:spcPts val="0"/>
              </a:spcAft>
              <a:buClr>
                <a:srgbClr val="000000"/>
              </a:buClr>
              <a:buSzPts val="1800"/>
              <a:buFont typeface="Arial"/>
              <a:buChar char="•"/>
            </a:pPr>
            <a:r>
              <a:rPr b="0" i="1" lang="en-US" sz="1800" u="none" cap="none" strike="noStrike">
                <a:solidFill>
                  <a:schemeClr val="dk1"/>
                </a:solidFill>
                <a:latin typeface="Work Sans"/>
                <a:ea typeface="Work Sans"/>
                <a:cs typeface="Work Sans"/>
                <a:sym typeface="Work Sans"/>
              </a:rPr>
              <a:t>Do you have suggestions for us to improve the prototype?</a:t>
            </a:r>
            <a:endParaRPr sz="1800">
              <a:solidFill>
                <a:schemeClr val="dk1"/>
              </a:solidFill>
              <a:latin typeface="Calibri"/>
              <a:ea typeface="Calibri"/>
              <a:cs typeface="Calibri"/>
              <a:sym typeface="Calibri"/>
            </a:endParaRPr>
          </a:p>
          <a:p>
            <a:pPr indent="-171450" lvl="0" marL="40005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a:p>
            <a:pPr indent="-285750" lvl="0" marL="400050" marR="0" rtl="0" algn="l">
              <a:lnSpc>
                <a:spcPct val="100000"/>
              </a:lnSpc>
              <a:spcBef>
                <a:spcPts val="0"/>
              </a:spcBef>
              <a:spcAft>
                <a:spcPts val="0"/>
              </a:spcAft>
              <a:buClr>
                <a:srgbClr val="000000"/>
              </a:buClr>
              <a:buSzPts val="1800"/>
              <a:buFont typeface="Arial"/>
              <a:buChar char="•"/>
            </a:pPr>
            <a:r>
              <a:rPr b="0" i="1" lang="en-US" sz="1800" u="none" cap="none" strike="noStrike">
                <a:solidFill>
                  <a:schemeClr val="dk1"/>
                </a:solidFill>
                <a:latin typeface="Work Sans"/>
                <a:ea typeface="Work Sans"/>
                <a:cs typeface="Work Sans"/>
                <a:sym typeface="Work Sans"/>
              </a:rPr>
              <a:t>Do you have suggestions for us to improve the overall solution?</a:t>
            </a:r>
            <a:endParaRPr sz="1800">
              <a:solidFill>
                <a:schemeClr val="dk1"/>
              </a:solidFill>
              <a:latin typeface="Calibri"/>
              <a:ea typeface="Calibri"/>
              <a:cs typeface="Calibri"/>
              <a:sym typeface="Calibri"/>
            </a:endParaRPr>
          </a:p>
          <a:p>
            <a:pPr indent="-171450" lvl="0" marL="40005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a:p>
            <a:pPr indent="-285750" lvl="0" marL="400050" marR="0" rtl="0" algn="l">
              <a:lnSpc>
                <a:spcPct val="100000"/>
              </a:lnSpc>
              <a:spcBef>
                <a:spcPts val="0"/>
              </a:spcBef>
              <a:spcAft>
                <a:spcPts val="0"/>
              </a:spcAft>
              <a:buClr>
                <a:srgbClr val="000000"/>
              </a:buClr>
              <a:buSzPts val="1800"/>
              <a:buFont typeface="Arial"/>
              <a:buChar char="•"/>
            </a:pPr>
            <a:r>
              <a:rPr b="0" i="1" lang="en-US" sz="1800" u="none" cap="none" strike="noStrike">
                <a:solidFill>
                  <a:schemeClr val="dk1"/>
                </a:solidFill>
                <a:latin typeface="Work Sans"/>
                <a:ea typeface="Work Sans"/>
                <a:cs typeface="Work Sans"/>
                <a:sym typeface="Work Sans"/>
              </a:rPr>
              <a:t>Does the prototype help you decide if you want to use this solution?</a:t>
            </a:r>
            <a:endParaRPr b="0" i="1" sz="18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00000"/>
              </a:solidFill>
              <a:latin typeface="Work Sans"/>
              <a:ea typeface="Work Sans"/>
              <a:cs typeface="Work Sans"/>
              <a:sym typeface="Work Sans"/>
            </a:endParaRPr>
          </a:p>
        </p:txBody>
      </p:sp>
      <p:sp>
        <p:nvSpPr>
          <p:cNvPr id="1607" name="Google Shape;1607;p134"/>
          <p:cNvSpPr txBox="1"/>
          <p:nvPr/>
        </p:nvSpPr>
        <p:spPr>
          <a:xfrm>
            <a:off x="6172201" y="2019150"/>
            <a:ext cx="4742400" cy="4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Here are a few questions you can ask your users:</a:t>
            </a:r>
            <a:endParaRPr b="1" i="0" sz="18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pic>
        <p:nvPicPr>
          <p:cNvPr id="1613" name="Google Shape;1613;p135"/>
          <p:cNvPicPr preferRelativeResize="0"/>
          <p:nvPr/>
        </p:nvPicPr>
        <p:blipFill rotWithShape="1">
          <a:blip r:embed="rId3">
            <a:alphaModFix/>
          </a:blip>
          <a:srcRect b="0" l="0" r="0" t="0"/>
          <a:stretch/>
        </p:blipFill>
        <p:spPr>
          <a:xfrm>
            <a:off x="529350" y="1875984"/>
            <a:ext cx="5721775" cy="3763683"/>
          </a:xfrm>
          <a:prstGeom prst="rect">
            <a:avLst/>
          </a:prstGeom>
          <a:noFill/>
          <a:ln>
            <a:noFill/>
          </a:ln>
        </p:spPr>
      </p:pic>
      <p:sp>
        <p:nvSpPr>
          <p:cNvPr id="1614" name="Google Shape;1614;p135"/>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3: BUILD + TEST / START YOUR BUSINESS | Activity 3-4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USER TESTING </a:t>
            </a:r>
            <a:endParaRPr b="1" i="0" sz="3000" u="none" cap="none" strike="noStrike">
              <a:solidFill>
                <a:srgbClr val="000000"/>
              </a:solidFill>
              <a:latin typeface="IBM Plex Sans"/>
              <a:ea typeface="IBM Plex Sans"/>
              <a:cs typeface="IBM Plex Sans"/>
              <a:sym typeface="IBM Plex Sans"/>
            </a:endParaRPr>
          </a:p>
        </p:txBody>
      </p:sp>
      <p:pic>
        <p:nvPicPr>
          <p:cNvPr id="1615" name="Google Shape;1615;p135"/>
          <p:cNvPicPr preferRelativeResize="0"/>
          <p:nvPr/>
        </p:nvPicPr>
        <p:blipFill rotWithShape="1">
          <a:blip r:embed="rId4">
            <a:alphaModFix/>
          </a:blip>
          <a:srcRect b="0" l="0" r="0" t="0"/>
          <a:stretch/>
        </p:blipFill>
        <p:spPr>
          <a:xfrm>
            <a:off x="6429700" y="1876122"/>
            <a:ext cx="5141901" cy="376340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pic>
        <p:nvPicPr>
          <p:cNvPr id="1621" name="Google Shape;1621;p136"/>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622" name="Google Shape;1622;p136"/>
          <p:cNvSpPr txBox="1"/>
          <p:nvPr/>
        </p:nvSpPr>
        <p:spPr>
          <a:xfrm>
            <a:off x="1168225" y="2321546"/>
            <a:ext cx="91758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3F3F3"/>
                </a:solidFill>
                <a:latin typeface="IBM Plex Sans"/>
                <a:ea typeface="IBM Plex Sans"/>
                <a:cs typeface="IBM Plex Sans"/>
                <a:sym typeface="IBM Plex Sans"/>
              </a:rPr>
              <a:t>PHASE 4</a:t>
            </a:r>
            <a:endParaRPr b="1" i="0" sz="2400" u="none" cap="none" strike="noStrike">
              <a:solidFill>
                <a:srgbClr val="F3F3F3"/>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rgbClr val="F3F3F3"/>
                </a:solidFill>
                <a:latin typeface="IBM Plex Sans"/>
                <a:ea typeface="IBM Plex Sans"/>
                <a:cs typeface="IBM Plex Sans"/>
                <a:sym typeface="IBM Plex Sans"/>
              </a:rPr>
              <a:t>MAKE IT REAL  </a:t>
            </a:r>
            <a:endParaRPr b="1" i="0" sz="7200" u="none" cap="none" strike="noStrike">
              <a:solidFill>
                <a:srgbClr val="F3F3F3"/>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3F3F3"/>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rgbClr val="F3F3F3"/>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rgbClr val="F3F3F3"/>
              </a:solidFill>
              <a:latin typeface="IBM Plex Sans"/>
              <a:ea typeface="IBM Plex Sans"/>
              <a:cs typeface="IBM Plex Sans"/>
              <a:sym typeface="IBM Plex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37"/>
          <p:cNvSpPr txBox="1"/>
          <p:nvPr/>
        </p:nvSpPr>
        <p:spPr>
          <a:xfrm>
            <a:off x="1555650" y="2544125"/>
            <a:ext cx="90807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4800" u="none" cap="none" strike="noStrike">
                <a:solidFill>
                  <a:srgbClr val="000000"/>
                </a:solidFill>
                <a:latin typeface="IBM Plex Sans"/>
                <a:ea typeface="IBM Plex Sans"/>
                <a:cs typeface="IBM Plex Sans"/>
                <a:sym typeface="IBM Plex Sans"/>
              </a:rPr>
              <a:t>Review solutions,</a:t>
            </a:r>
            <a:r>
              <a:rPr b="1" i="0" lang="en-US" sz="4800" u="none" cap="none" strike="noStrike">
                <a:solidFill>
                  <a:srgbClr val="F3F3F3"/>
                </a:solidFill>
                <a:latin typeface="IBM Plex Sans"/>
                <a:ea typeface="IBM Plex Sans"/>
                <a:cs typeface="IBM Plex Sans"/>
                <a:sym typeface="IBM Plex Sans"/>
              </a:rPr>
              <a:t> </a:t>
            </a:r>
            <a:r>
              <a:rPr b="1" i="0" lang="en-US" sz="4800" u="sng" cap="none" strike="noStrike">
                <a:solidFill>
                  <a:srgbClr val="00AEFD"/>
                </a:solidFill>
                <a:latin typeface="IBM Plex Sans"/>
                <a:ea typeface="IBM Plex Sans"/>
                <a:cs typeface="IBM Plex Sans"/>
                <a:sym typeface="IBM Plex Sans"/>
              </a:rPr>
              <a:t>identify resources</a:t>
            </a:r>
            <a:r>
              <a:rPr b="1" i="0" lang="en-US" sz="4800" u="none" cap="none" strike="noStrike">
                <a:solidFill>
                  <a:srgbClr val="F3F3F3"/>
                </a:solidFill>
                <a:latin typeface="IBM Plex Sans"/>
                <a:ea typeface="IBM Plex Sans"/>
                <a:cs typeface="IBM Plex Sans"/>
                <a:sym typeface="IBM Plex Sans"/>
              </a:rPr>
              <a:t> </a:t>
            </a:r>
            <a:r>
              <a:rPr b="1" i="0" lang="en-US" sz="4800" u="none" cap="none" strike="noStrike">
                <a:solidFill>
                  <a:srgbClr val="000000"/>
                </a:solidFill>
                <a:latin typeface="IBM Plex Sans"/>
                <a:ea typeface="IBM Plex Sans"/>
                <a:cs typeface="IBM Plex Sans"/>
                <a:sym typeface="IBM Plex Sans"/>
              </a:rPr>
              <a:t>needed, and </a:t>
            </a:r>
            <a:r>
              <a:rPr b="1" i="0" lang="en-US" sz="4800" u="sng" cap="none" strike="noStrike">
                <a:solidFill>
                  <a:srgbClr val="00AEFD"/>
                </a:solidFill>
                <a:latin typeface="IBM Plex Sans"/>
                <a:ea typeface="IBM Plex Sans"/>
                <a:cs typeface="IBM Plex Sans"/>
                <a:sym typeface="IBM Plex Sans"/>
              </a:rPr>
              <a:t>prepare your project pitch.</a:t>
            </a:r>
            <a:endParaRPr b="1" i="0" sz="4800" u="sng"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1629" name="Google Shape;1629;p137"/>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4 </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MAKE IT REAL</a:t>
            </a:r>
            <a:endParaRPr b="1" i="0" sz="14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38"/>
          <p:cNvSpPr txBox="1"/>
          <p:nvPr/>
        </p:nvSpPr>
        <p:spPr>
          <a:xfrm>
            <a:off x="1555650" y="2544125"/>
            <a:ext cx="90807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4800" u="none" cap="none" strike="noStrike">
                <a:solidFill>
                  <a:srgbClr val="000000"/>
                </a:solidFill>
                <a:latin typeface="IBM Plex Sans"/>
                <a:ea typeface="IBM Plex Sans"/>
                <a:cs typeface="IBM Plex Sans"/>
                <a:sym typeface="IBM Plex Sans"/>
              </a:rPr>
              <a:t>Now that you have a solution, it’s time to figure out how to make it</a:t>
            </a:r>
            <a:r>
              <a:rPr b="1" i="0" lang="en-US" sz="4800" u="none" cap="none" strike="noStrike">
                <a:solidFill>
                  <a:schemeClr val="lt1"/>
                </a:solidFill>
                <a:latin typeface="IBM Plex Sans"/>
                <a:ea typeface="IBM Plex Sans"/>
                <a:cs typeface="IBM Plex Sans"/>
                <a:sym typeface="IBM Plex Sans"/>
              </a:rPr>
              <a:t> </a:t>
            </a:r>
            <a:r>
              <a:rPr b="1" i="0" lang="en-US" sz="4800" u="sng" cap="none" strike="noStrike">
                <a:solidFill>
                  <a:srgbClr val="00AEFD"/>
                </a:solidFill>
                <a:latin typeface="IBM Plex Sans"/>
                <a:ea typeface="IBM Plex Sans"/>
                <a:cs typeface="IBM Plex Sans"/>
                <a:sym typeface="IBM Plex Sans"/>
              </a:rPr>
              <a:t>sustainable.</a:t>
            </a:r>
            <a:r>
              <a:rPr b="1" i="0" lang="en-US" sz="4800" u="none" cap="none" strike="noStrike">
                <a:solidFill>
                  <a:schemeClr val="lt1"/>
                </a:solidFill>
                <a:latin typeface="IBM Plex Sans"/>
                <a:ea typeface="IBM Plex Sans"/>
                <a:cs typeface="IBM Plex Sans"/>
                <a:sym typeface="IBM Plex Sans"/>
              </a:rPr>
              <a:t>.</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8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1636" name="Google Shape;1636;p138"/>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4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MAKE IT REAL</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39"/>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4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MAKE IT REAL</a:t>
            </a:r>
            <a:endParaRPr b="1" i="0" sz="3000" u="none" cap="none" strike="noStrike">
              <a:solidFill>
                <a:srgbClr val="000000"/>
              </a:solidFill>
              <a:latin typeface="IBM Plex Sans"/>
              <a:ea typeface="IBM Plex Sans"/>
              <a:cs typeface="IBM Plex Sans"/>
              <a:sym typeface="IBM Plex Sans"/>
            </a:endParaRPr>
          </a:p>
        </p:txBody>
      </p:sp>
      <p:pic>
        <p:nvPicPr>
          <p:cNvPr id="1643" name="Google Shape;1643;p139"/>
          <p:cNvPicPr preferRelativeResize="0"/>
          <p:nvPr/>
        </p:nvPicPr>
        <p:blipFill rotWithShape="1">
          <a:blip r:embed="rId3">
            <a:alphaModFix/>
          </a:blip>
          <a:srcRect b="9337" l="0" r="0" t="0"/>
          <a:stretch/>
        </p:blipFill>
        <p:spPr>
          <a:xfrm>
            <a:off x="1611963" y="1720875"/>
            <a:ext cx="8968074" cy="4577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5"/>
          <p:cNvPicPr preferRelativeResize="0"/>
          <p:nvPr>
            <p:ph idx="1" type="body"/>
          </p:nvPr>
        </p:nvPicPr>
        <p:blipFill rotWithShape="1">
          <a:blip r:embed="rId3">
            <a:alphaModFix/>
          </a:blip>
          <a:srcRect b="0" l="0" r="0" t="0"/>
          <a:stretch/>
        </p:blipFill>
        <p:spPr>
          <a:xfrm>
            <a:off x="0" y="0"/>
            <a:ext cx="12212199" cy="6858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pic>
        <p:nvPicPr>
          <p:cNvPr id="1649" name="Google Shape;1649;p140"/>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650" name="Google Shape;1650;p140"/>
          <p:cNvSpPr txBox="1"/>
          <p:nvPr/>
        </p:nvSpPr>
        <p:spPr>
          <a:xfrm>
            <a:off x="1168225" y="1408175"/>
            <a:ext cx="9053100" cy="405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PHASE 4: MAKE IT REAL | Activity 4-1</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rgbClr val="FFFFFF"/>
                </a:solidFill>
                <a:latin typeface="IBM Plex Sans"/>
                <a:ea typeface="IBM Plex Sans"/>
                <a:cs typeface="IBM Plex Sans"/>
                <a:sym typeface="IBM Plex Sans"/>
              </a:rPr>
              <a:t>HOW CAN I PLAN MY RESOURCES?</a:t>
            </a:r>
            <a:endParaRPr b="1" i="0" sz="72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IBM Plex Sans"/>
                <a:ea typeface="IBM Plex Sans"/>
                <a:cs typeface="IBM Plex Sans"/>
                <a:sym typeface="IBM Plex Sans"/>
              </a:rPr>
              <a:t>Capabilities &amp; Inputs</a:t>
            </a:r>
            <a:endParaRPr b="1" i="0" sz="7200" u="none" cap="none" strike="noStrike">
              <a:solidFill>
                <a:srgbClr val="FFFFFF"/>
              </a:solidFill>
              <a:latin typeface="IBM Plex Sans"/>
              <a:ea typeface="IBM Plex Sans"/>
              <a:cs typeface="IBM Plex Sans"/>
              <a:sym typeface="IBM Plex Sans"/>
            </a:endParaRPr>
          </a:p>
        </p:txBody>
      </p:sp>
      <p:cxnSp>
        <p:nvCxnSpPr>
          <p:cNvPr id="1651" name="Google Shape;1651;p140"/>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141"/>
          <p:cNvSpPr txBox="1"/>
          <p:nvPr/>
        </p:nvSpPr>
        <p:spPr>
          <a:xfrm>
            <a:off x="1240825" y="2293500"/>
            <a:ext cx="97293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4800" u="sng" cap="none" strike="noStrike">
                <a:solidFill>
                  <a:srgbClr val="00AEFD"/>
                </a:solidFill>
                <a:latin typeface="IBM Plex Sans"/>
                <a:ea typeface="IBM Plex Sans"/>
                <a:cs typeface="IBM Plex Sans"/>
                <a:sym typeface="IBM Plex Sans"/>
              </a:rPr>
              <a:t>Identify resources</a:t>
            </a:r>
            <a:r>
              <a:rPr b="1" i="0" lang="en-US" sz="4800" u="none" cap="none" strike="noStrike">
                <a:solidFill>
                  <a:srgbClr val="000000"/>
                </a:solidFill>
                <a:latin typeface="IBM Plex Sans"/>
                <a:ea typeface="IBM Plex Sans"/>
                <a:cs typeface="IBM Plex Sans"/>
                <a:sym typeface="IBM Plex Sans"/>
              </a:rPr>
              <a:t> needed for implementing solution - those</a:t>
            </a:r>
            <a:r>
              <a:rPr b="1" i="0" lang="en-US" sz="4800" u="none" cap="none" strike="noStrike">
                <a:solidFill>
                  <a:srgbClr val="00AEFD"/>
                </a:solidFill>
                <a:latin typeface="IBM Plex Sans"/>
                <a:ea typeface="IBM Plex Sans"/>
                <a:cs typeface="IBM Plex Sans"/>
                <a:sym typeface="IBM Plex Sans"/>
              </a:rPr>
              <a:t> </a:t>
            </a:r>
            <a:r>
              <a:rPr b="1" i="0" lang="en-US" sz="4800" u="sng" cap="none" strike="noStrike">
                <a:solidFill>
                  <a:srgbClr val="00AEFD"/>
                </a:solidFill>
                <a:latin typeface="IBM Plex Sans"/>
                <a:ea typeface="IBM Plex Sans"/>
                <a:cs typeface="IBM Plex Sans"/>
                <a:sym typeface="IBM Plex Sans"/>
              </a:rPr>
              <a:t>already available</a:t>
            </a:r>
            <a:r>
              <a:rPr b="1" i="0" lang="en-US" sz="4800" u="none" cap="none" strike="noStrike">
                <a:solidFill>
                  <a:srgbClr val="000000"/>
                </a:solidFill>
                <a:latin typeface="IBM Plex Sans"/>
                <a:ea typeface="IBM Plex Sans"/>
                <a:cs typeface="IBM Plex Sans"/>
                <a:sym typeface="IBM Plex Sans"/>
              </a:rPr>
              <a:t> and </a:t>
            </a:r>
            <a:r>
              <a:rPr b="1" i="0" lang="en-US" sz="4800" u="sng" cap="none" strike="noStrike">
                <a:solidFill>
                  <a:srgbClr val="00AEFD"/>
                </a:solidFill>
                <a:latin typeface="IBM Plex Sans"/>
                <a:ea typeface="IBM Plex Sans"/>
                <a:cs typeface="IBM Plex Sans"/>
                <a:sym typeface="IBM Plex Sans"/>
              </a:rPr>
              <a:t>resources that need to be found</a:t>
            </a:r>
            <a:r>
              <a:rPr b="1" i="0" lang="en-US" sz="4800" u="none" cap="none" strike="noStrike">
                <a:solidFill>
                  <a:srgbClr val="000000"/>
                </a:solidFill>
                <a:latin typeface="IBM Plex Sans"/>
                <a:ea typeface="IBM Plex Sans"/>
                <a:cs typeface="IBM Plex Sans"/>
                <a:sym typeface="IBM Plex Sans"/>
              </a:rPr>
              <a:t>.</a:t>
            </a:r>
            <a:br>
              <a:rPr b="1" i="0" lang="en-US" sz="4800" u="none" cap="none" strike="noStrike">
                <a:solidFill>
                  <a:srgbClr val="000000"/>
                </a:solidFill>
                <a:latin typeface="IBM Plex Sans"/>
                <a:ea typeface="IBM Plex Sans"/>
                <a:cs typeface="IBM Plex Sans"/>
                <a:sym typeface="IBM Plex Sans"/>
              </a:rPr>
            </a:br>
            <a:endParaRPr b="1" i="0" sz="4800" u="sng"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1658" name="Google Shape;1658;p141"/>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IBM Plex Sans"/>
              <a:buNone/>
            </a:pPr>
            <a:r>
              <a:rPr b="1" i="0" lang="en-US" sz="1400" u="none" cap="none" strike="noStrike">
                <a:solidFill>
                  <a:srgbClr val="000000"/>
                </a:solidFill>
                <a:latin typeface="IBM Plex Sans"/>
                <a:ea typeface="IBM Plex Sans"/>
                <a:cs typeface="IBM Plex Sans"/>
                <a:sym typeface="IBM Plex Sans"/>
              </a:rPr>
              <a:t>PHASE 4: MAKE IT REAL </a:t>
            </a:r>
            <a:r>
              <a:rPr b="1" i="0" lang="en-US" sz="1400" u="none" cap="none" strike="noStrike">
                <a:solidFill>
                  <a:schemeClr val="dk1"/>
                </a:solidFill>
                <a:latin typeface="IBM Plex Sans"/>
                <a:ea typeface="IBM Plex Sans"/>
                <a:cs typeface="IBM Plex Sans"/>
                <a:sym typeface="IBM Plex Sans"/>
              </a:rPr>
              <a:t>| Activity 4-1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CAPABILITIES &amp; INPUTS </a:t>
            </a:r>
            <a:endParaRPr sz="1800">
              <a:solidFill>
                <a:schemeClr val="dk1"/>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42"/>
          <p:cNvSpPr txBox="1"/>
          <p:nvPr/>
        </p:nvSpPr>
        <p:spPr>
          <a:xfrm>
            <a:off x="1107379" y="3673325"/>
            <a:ext cx="41427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CAPABILITIES </a:t>
            </a:r>
            <a:endParaRPr b="1" i="0" sz="30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(What I already have!)</a:t>
            </a:r>
            <a:endParaRPr b="1" i="0" sz="3000" u="none" cap="none" strike="noStrike">
              <a:solidFill>
                <a:srgbClr val="00AEFD"/>
              </a:solidFill>
              <a:latin typeface="IBM Plex Sans"/>
              <a:ea typeface="IBM Plex Sans"/>
              <a:cs typeface="IBM Plex Sans"/>
              <a:sym typeface="IBM Plex Sans"/>
            </a:endParaRPr>
          </a:p>
        </p:txBody>
      </p:sp>
      <p:sp>
        <p:nvSpPr>
          <p:cNvPr id="1664" name="Google Shape;1664;p142"/>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IBM Plex Sans"/>
              <a:buNone/>
            </a:pPr>
            <a:r>
              <a:rPr b="1" i="0" lang="en-US" sz="1400" u="none" cap="none" strike="noStrike">
                <a:solidFill>
                  <a:srgbClr val="000000"/>
                </a:solidFill>
                <a:latin typeface="IBM Plex Sans"/>
                <a:ea typeface="IBM Plex Sans"/>
                <a:cs typeface="IBM Plex Sans"/>
                <a:sym typeface="IBM Plex Sans"/>
              </a:rPr>
              <a:t>PHASE 4: MAKE IT REAL </a:t>
            </a:r>
            <a:r>
              <a:rPr b="1" i="0" lang="en-US" sz="1400" u="none" cap="none" strike="noStrike">
                <a:solidFill>
                  <a:schemeClr val="dk1"/>
                </a:solidFill>
                <a:latin typeface="IBM Plex Sans"/>
                <a:ea typeface="IBM Plex Sans"/>
                <a:cs typeface="IBM Plex Sans"/>
                <a:sym typeface="IBM Plex Sans"/>
              </a:rPr>
              <a:t>| Activity 4-1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CAPABILITIES &amp; INPUTS </a:t>
            </a:r>
            <a:endParaRPr b="1" i="0" sz="3000" u="none" cap="none" strike="noStrike">
              <a:solidFill>
                <a:srgbClr val="000000"/>
              </a:solidFill>
              <a:latin typeface="IBM Plex Sans"/>
              <a:ea typeface="IBM Plex Sans"/>
              <a:cs typeface="IBM Plex Sans"/>
              <a:sym typeface="IBM Plex Sans"/>
            </a:endParaRPr>
          </a:p>
        </p:txBody>
      </p:sp>
      <p:sp>
        <p:nvSpPr>
          <p:cNvPr id="1665" name="Google Shape;1665;p142"/>
          <p:cNvSpPr txBox="1"/>
          <p:nvPr/>
        </p:nvSpPr>
        <p:spPr>
          <a:xfrm>
            <a:off x="8143750" y="3712075"/>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INPUTS </a:t>
            </a:r>
            <a:endParaRPr b="1" i="0" sz="30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(What I lack?)</a:t>
            </a:r>
            <a:endParaRPr b="0" i="0" sz="1400" u="none" cap="none" strike="noStrike">
              <a:solidFill>
                <a:srgbClr val="00AEFD"/>
              </a:solidFill>
              <a:latin typeface="Arial"/>
              <a:ea typeface="Arial"/>
              <a:cs typeface="Arial"/>
              <a:sym typeface="Arial"/>
            </a:endParaRPr>
          </a:p>
        </p:txBody>
      </p:sp>
      <p:pic>
        <p:nvPicPr>
          <p:cNvPr id="1666" name="Google Shape;1666;p142"/>
          <p:cNvPicPr preferRelativeResize="0"/>
          <p:nvPr/>
        </p:nvPicPr>
        <p:blipFill rotWithShape="1">
          <a:blip r:embed="rId3">
            <a:alphaModFix/>
          </a:blip>
          <a:srcRect b="0" l="0" r="0" t="0"/>
          <a:stretch/>
        </p:blipFill>
        <p:spPr>
          <a:xfrm flipH="1">
            <a:off x="3710725" y="2024925"/>
            <a:ext cx="5209350" cy="23925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cxnSp>
        <p:nvCxnSpPr>
          <p:cNvPr id="1671" name="Google Shape;1671;p143"/>
          <p:cNvCxnSpPr/>
          <p:nvPr/>
        </p:nvCxnSpPr>
        <p:spPr>
          <a:xfrm>
            <a:off x="6067400" y="1743000"/>
            <a:ext cx="0" cy="4651800"/>
          </a:xfrm>
          <a:prstGeom prst="straightConnector1">
            <a:avLst/>
          </a:prstGeom>
          <a:noFill/>
          <a:ln cap="flat" cmpd="sng" w="38100">
            <a:solidFill>
              <a:srgbClr val="000000"/>
            </a:solidFill>
            <a:prstDash val="solid"/>
            <a:round/>
            <a:headEnd len="sm" w="sm" type="none"/>
            <a:tailEnd len="sm" w="sm" type="none"/>
          </a:ln>
        </p:spPr>
      </p:cxnSp>
      <p:cxnSp>
        <p:nvCxnSpPr>
          <p:cNvPr id="1672" name="Google Shape;1672;p143"/>
          <p:cNvCxnSpPr/>
          <p:nvPr/>
        </p:nvCxnSpPr>
        <p:spPr>
          <a:xfrm>
            <a:off x="1084775" y="3875800"/>
            <a:ext cx="10130700" cy="0"/>
          </a:xfrm>
          <a:prstGeom prst="straightConnector1">
            <a:avLst/>
          </a:prstGeom>
          <a:noFill/>
          <a:ln cap="flat" cmpd="sng" w="38100">
            <a:solidFill>
              <a:srgbClr val="000000"/>
            </a:solidFill>
            <a:prstDash val="solid"/>
            <a:round/>
            <a:headEnd len="sm" w="sm" type="none"/>
            <a:tailEnd len="sm" w="sm" type="none"/>
          </a:ln>
        </p:spPr>
      </p:cxnSp>
      <p:sp>
        <p:nvSpPr>
          <p:cNvPr id="1673" name="Google Shape;1673;p143"/>
          <p:cNvSpPr txBox="1"/>
          <p:nvPr/>
        </p:nvSpPr>
        <p:spPr>
          <a:xfrm>
            <a:off x="1512950" y="2316125"/>
            <a:ext cx="3966000" cy="101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MATERIALS </a:t>
            </a:r>
            <a:r>
              <a:rPr b="0" i="0" lang="en-US" sz="3000" u="none" cap="none" strike="noStrike">
                <a:solidFill>
                  <a:srgbClr val="00AEFD"/>
                </a:solidFill>
                <a:latin typeface="IBM Plex Sans Light"/>
                <a:ea typeface="IBM Plex Sans Light"/>
                <a:cs typeface="IBM Plex Sans Light"/>
                <a:sym typeface="IBM Plex Sans Light"/>
              </a:rPr>
              <a:t> </a:t>
            </a:r>
            <a:endParaRPr b="0" i="0" sz="3000" u="none" cap="none" strike="noStrike">
              <a:solidFill>
                <a:srgbClr val="00AEFD"/>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AEFD"/>
                </a:solidFill>
                <a:latin typeface="IBM Plex Sans Light"/>
                <a:ea typeface="IBM Plex Sans Light"/>
                <a:cs typeface="IBM Plex Sans Light"/>
                <a:sym typeface="IBM Plex Sans Light"/>
              </a:rPr>
              <a:t>Raw materials needed to build the final solution.</a:t>
            </a:r>
            <a:br>
              <a:rPr b="0" i="0" lang="en-US" sz="1800" u="none" cap="none" strike="noStrike">
                <a:solidFill>
                  <a:srgbClr val="00AEFD"/>
                </a:solidFill>
                <a:latin typeface="IBM Plex Sans Light"/>
                <a:ea typeface="IBM Plex Sans Light"/>
                <a:cs typeface="IBM Plex Sans Light"/>
                <a:sym typeface="IBM Plex Sans Light"/>
              </a:rPr>
            </a:br>
            <a:endParaRPr b="0" i="0" sz="1800" u="none" cap="none" strike="noStrike">
              <a:solidFill>
                <a:srgbClr val="00AEFD"/>
              </a:solidFill>
              <a:latin typeface="IBM Plex Sans"/>
              <a:ea typeface="IBM Plex Sans"/>
              <a:cs typeface="IBM Plex Sans"/>
              <a:sym typeface="IBM Plex Sans"/>
            </a:endParaRPr>
          </a:p>
        </p:txBody>
      </p:sp>
      <p:sp>
        <p:nvSpPr>
          <p:cNvPr id="1674" name="Google Shape;1674;p143"/>
          <p:cNvSpPr txBox="1"/>
          <p:nvPr/>
        </p:nvSpPr>
        <p:spPr>
          <a:xfrm>
            <a:off x="6831825" y="2316125"/>
            <a:ext cx="3966000" cy="101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EQUIPMENT </a:t>
            </a:r>
            <a:r>
              <a:rPr b="0" i="0" lang="en-US" sz="3000" u="none" cap="none" strike="noStrike">
                <a:solidFill>
                  <a:srgbClr val="00AEFD"/>
                </a:solidFill>
                <a:latin typeface="IBM Plex Sans Light"/>
                <a:ea typeface="IBM Plex Sans Light"/>
                <a:cs typeface="IBM Plex Sans Light"/>
                <a:sym typeface="IBM Plex Sans Light"/>
              </a:rPr>
              <a:t> </a:t>
            </a:r>
            <a:endParaRPr b="0" i="0" sz="3000" u="none" cap="none" strike="noStrike">
              <a:solidFill>
                <a:srgbClr val="00AEFD"/>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AEFD"/>
                </a:solidFill>
                <a:latin typeface="IBM Plex Sans Light"/>
                <a:ea typeface="IBM Plex Sans Light"/>
                <a:cs typeface="IBM Plex Sans Light"/>
                <a:sym typeface="IBM Plex Sans Light"/>
              </a:rPr>
              <a:t>Any machines or instruments needed.</a:t>
            </a:r>
            <a:endParaRPr b="0" i="0" sz="1800" u="none" cap="none" strike="noStrike">
              <a:solidFill>
                <a:srgbClr val="00AEFD"/>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AEFD"/>
              </a:solidFill>
              <a:latin typeface="IBM Plex Sans Light"/>
              <a:ea typeface="IBM Plex Sans Light"/>
              <a:cs typeface="IBM Plex Sans Light"/>
              <a:sym typeface="IBM Plex Sans Light"/>
            </a:endParaRPr>
          </a:p>
        </p:txBody>
      </p:sp>
      <p:sp>
        <p:nvSpPr>
          <p:cNvPr id="1675" name="Google Shape;1675;p143"/>
          <p:cNvSpPr txBox="1"/>
          <p:nvPr/>
        </p:nvSpPr>
        <p:spPr>
          <a:xfrm>
            <a:off x="1512950" y="4422675"/>
            <a:ext cx="3966000" cy="101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PEOPLE</a:t>
            </a:r>
            <a:endParaRPr b="0" i="0" sz="3000" u="none" cap="none" strike="noStrike">
              <a:solidFill>
                <a:srgbClr val="00AEFD"/>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AEFD"/>
                </a:solidFill>
                <a:latin typeface="IBM Plex Sans Light"/>
                <a:ea typeface="IBM Plex Sans Light"/>
                <a:cs typeface="IBM Plex Sans Light"/>
                <a:sym typeface="IBM Plex Sans Light"/>
              </a:rPr>
              <a:t>Skills and expertise needed by the team.</a:t>
            </a:r>
            <a:endParaRPr b="0" i="0" sz="1800" u="none" cap="none" strike="noStrike">
              <a:solidFill>
                <a:srgbClr val="00AEFD"/>
              </a:solidFill>
              <a:latin typeface="IBM Plex Sans"/>
              <a:ea typeface="IBM Plex Sans"/>
              <a:cs typeface="IBM Plex Sans"/>
              <a:sym typeface="IBM Plex Sans"/>
            </a:endParaRPr>
          </a:p>
        </p:txBody>
      </p:sp>
      <p:sp>
        <p:nvSpPr>
          <p:cNvPr id="1676" name="Google Shape;1676;p143"/>
          <p:cNvSpPr txBox="1"/>
          <p:nvPr/>
        </p:nvSpPr>
        <p:spPr>
          <a:xfrm>
            <a:off x="6831825" y="4422675"/>
            <a:ext cx="3966000" cy="101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OTHER SUPPORT</a:t>
            </a:r>
            <a:endParaRPr b="0" i="0" sz="3000" u="none" cap="none" strike="noStrike">
              <a:solidFill>
                <a:srgbClr val="00AEFD"/>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AEFD"/>
                </a:solidFill>
                <a:latin typeface="IBM Plex Sans Light"/>
                <a:ea typeface="IBM Plex Sans Light"/>
                <a:cs typeface="IBM Plex Sans Light"/>
                <a:sym typeface="IBM Plex Sans Light"/>
              </a:rPr>
              <a:t>Any other help such as space or permissions needed.</a:t>
            </a:r>
            <a:endParaRPr b="0" i="0" sz="1800" u="none" cap="none" strike="noStrike">
              <a:solidFill>
                <a:srgbClr val="00AEFD"/>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AEFD"/>
              </a:solidFill>
              <a:latin typeface="IBM Plex Sans Light"/>
              <a:ea typeface="IBM Plex Sans Light"/>
              <a:cs typeface="IBM Plex Sans Light"/>
              <a:sym typeface="IBM Plex Sans Light"/>
            </a:endParaRPr>
          </a:p>
        </p:txBody>
      </p:sp>
      <p:sp>
        <p:nvSpPr>
          <p:cNvPr id="1677" name="Google Shape;1677;p143"/>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4: MAKE IT REAL </a:t>
            </a:r>
            <a:r>
              <a:rPr b="1" i="0" lang="en-US" sz="1400" u="none" cap="none" strike="noStrike">
                <a:solidFill>
                  <a:schemeClr val="dk1"/>
                </a:solidFill>
                <a:latin typeface="IBM Plex Sans"/>
                <a:ea typeface="IBM Plex Sans"/>
                <a:cs typeface="IBM Plex Sans"/>
                <a:sym typeface="IBM Plex Sans"/>
              </a:rPr>
              <a:t>| Activity 4-1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CAPABILITIES &amp; INPUTS </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pic>
        <p:nvPicPr>
          <p:cNvPr descr="Image result for cake white background" id="1682" name="Google Shape;1682;p144"/>
          <p:cNvPicPr preferRelativeResize="0"/>
          <p:nvPr/>
        </p:nvPicPr>
        <p:blipFill rotWithShape="1">
          <a:blip r:embed="rId3">
            <a:alphaModFix/>
          </a:blip>
          <a:srcRect b="0" l="0" r="0" t="0"/>
          <a:stretch/>
        </p:blipFill>
        <p:spPr>
          <a:xfrm>
            <a:off x="2275475" y="1269100"/>
            <a:ext cx="7772400" cy="5181600"/>
          </a:xfrm>
          <a:prstGeom prst="rect">
            <a:avLst/>
          </a:prstGeom>
          <a:noFill/>
          <a:ln>
            <a:noFill/>
          </a:ln>
        </p:spPr>
      </p:pic>
      <p:sp>
        <p:nvSpPr>
          <p:cNvPr id="1683" name="Google Shape;1683;p144"/>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4: MAKE IT REAL </a:t>
            </a:r>
            <a:r>
              <a:rPr b="1" i="0" lang="en-US" sz="1400" u="none" cap="none" strike="noStrike">
                <a:solidFill>
                  <a:schemeClr val="dk1"/>
                </a:solidFill>
                <a:latin typeface="IBM Plex Sans"/>
                <a:ea typeface="IBM Plex Sans"/>
                <a:cs typeface="IBM Plex Sans"/>
                <a:sym typeface="IBM Plex Sans"/>
              </a:rPr>
              <a:t>| Activity 4-1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CAPABILITIES &amp; INPUTS </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cxnSp>
        <p:nvCxnSpPr>
          <p:cNvPr id="1688" name="Google Shape;1688;p145"/>
          <p:cNvCxnSpPr/>
          <p:nvPr/>
        </p:nvCxnSpPr>
        <p:spPr>
          <a:xfrm>
            <a:off x="5964625" y="265725"/>
            <a:ext cx="0" cy="6255000"/>
          </a:xfrm>
          <a:prstGeom prst="straightConnector1">
            <a:avLst/>
          </a:prstGeom>
          <a:noFill/>
          <a:ln cap="flat" cmpd="sng" w="38100">
            <a:solidFill>
              <a:srgbClr val="000000"/>
            </a:solidFill>
            <a:prstDash val="solid"/>
            <a:round/>
            <a:headEnd len="sm" w="sm" type="none"/>
            <a:tailEnd len="sm" w="sm" type="none"/>
          </a:ln>
        </p:spPr>
      </p:cxnSp>
      <p:cxnSp>
        <p:nvCxnSpPr>
          <p:cNvPr id="1689" name="Google Shape;1689;p145"/>
          <p:cNvCxnSpPr/>
          <p:nvPr/>
        </p:nvCxnSpPr>
        <p:spPr>
          <a:xfrm>
            <a:off x="327050" y="3363275"/>
            <a:ext cx="11498100" cy="0"/>
          </a:xfrm>
          <a:prstGeom prst="straightConnector1">
            <a:avLst/>
          </a:prstGeom>
          <a:noFill/>
          <a:ln cap="flat" cmpd="sng" w="38100">
            <a:solidFill>
              <a:srgbClr val="000000"/>
            </a:solidFill>
            <a:prstDash val="solid"/>
            <a:round/>
            <a:headEnd len="sm" w="sm" type="none"/>
            <a:tailEnd len="sm" w="sm" type="none"/>
          </a:ln>
        </p:spPr>
      </p:cxnSp>
      <p:sp>
        <p:nvSpPr>
          <p:cNvPr id="1690" name="Google Shape;1690;p145"/>
          <p:cNvSpPr txBox="1"/>
          <p:nvPr/>
        </p:nvSpPr>
        <p:spPr>
          <a:xfrm>
            <a:off x="210200" y="395815"/>
            <a:ext cx="4773000" cy="43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AEFD"/>
                </a:solidFill>
                <a:latin typeface="IBM Plex Sans"/>
                <a:ea typeface="IBM Plex Sans"/>
                <a:cs typeface="IBM Plex Sans"/>
                <a:sym typeface="IBM Plex Sans"/>
              </a:rPr>
              <a:t>MATERIALS  </a:t>
            </a:r>
            <a:br>
              <a:rPr b="1" i="0" lang="en-US" sz="1400" u="none" cap="none" strike="noStrike">
                <a:solidFill>
                  <a:srgbClr val="00AEFD"/>
                </a:solidFill>
                <a:latin typeface="IBM Plex Sans"/>
                <a:ea typeface="IBM Plex Sans"/>
                <a:cs typeface="IBM Plex Sans"/>
                <a:sym typeface="IBM Plex Sans"/>
              </a:rPr>
            </a:br>
            <a:r>
              <a:rPr b="1" i="0" lang="en-US" sz="1400" u="none" cap="none" strike="noStrike">
                <a:solidFill>
                  <a:srgbClr val="00AEFD"/>
                </a:solidFill>
                <a:latin typeface="IBM Plex Sans"/>
                <a:ea typeface="IBM Plex Sans"/>
                <a:cs typeface="IBM Plex Sans"/>
                <a:sym typeface="IBM Plex Sans"/>
              </a:rPr>
              <a:t>Raw materials needed to build the final solution.</a:t>
            </a:r>
            <a:br>
              <a:rPr b="1" i="0" lang="en-US" sz="1400" u="none" cap="none" strike="noStrike">
                <a:solidFill>
                  <a:srgbClr val="00AEFD"/>
                </a:solidFill>
                <a:latin typeface="IBM Plex Sans"/>
                <a:ea typeface="IBM Plex Sans"/>
                <a:cs typeface="IBM Plex Sans"/>
                <a:sym typeface="IBM Plex Sans"/>
              </a:rPr>
            </a:br>
            <a:endParaRPr b="0" i="0" sz="1400" u="none" cap="none" strike="noStrike">
              <a:solidFill>
                <a:srgbClr val="00AEFD"/>
              </a:solidFill>
              <a:latin typeface="IBM Plex Sans Light"/>
              <a:ea typeface="IBM Plex Sans Light"/>
              <a:cs typeface="IBM Plex Sans Light"/>
              <a:sym typeface="IBM Plex Sans Light"/>
            </a:endParaRPr>
          </a:p>
        </p:txBody>
      </p:sp>
      <p:sp>
        <p:nvSpPr>
          <p:cNvPr id="1691" name="Google Shape;1691;p145"/>
          <p:cNvSpPr txBox="1"/>
          <p:nvPr/>
        </p:nvSpPr>
        <p:spPr>
          <a:xfrm>
            <a:off x="6325200" y="343325"/>
            <a:ext cx="5183700" cy="53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AEFD"/>
                </a:solidFill>
                <a:latin typeface="IBM Plex Sans"/>
                <a:ea typeface="IBM Plex Sans"/>
                <a:cs typeface="IBM Plex Sans"/>
                <a:sym typeface="IBM Plex Sans"/>
              </a:rPr>
              <a:t>EQUIPMENT  </a:t>
            </a:r>
            <a:br>
              <a:rPr b="1" i="0" lang="en-US" sz="1400" u="none" cap="none" strike="noStrike">
                <a:solidFill>
                  <a:srgbClr val="00AEFD"/>
                </a:solidFill>
                <a:latin typeface="IBM Plex Sans"/>
                <a:ea typeface="IBM Plex Sans"/>
                <a:cs typeface="IBM Plex Sans"/>
                <a:sym typeface="IBM Plex Sans"/>
              </a:rPr>
            </a:br>
            <a:r>
              <a:rPr b="1" i="0" lang="en-US" sz="1400" u="none" cap="none" strike="noStrike">
                <a:solidFill>
                  <a:srgbClr val="00AEFD"/>
                </a:solidFill>
                <a:latin typeface="IBM Plex Sans"/>
                <a:ea typeface="IBM Plex Sans"/>
                <a:cs typeface="IBM Plex Sans"/>
                <a:sym typeface="IBM Plex Sans"/>
              </a:rPr>
              <a:t>Any machines or instruments needed.</a:t>
            </a:r>
            <a:endParaRPr b="0" i="0" sz="1400" u="none" cap="none" strike="noStrike">
              <a:solidFill>
                <a:srgbClr val="00AEFD"/>
              </a:solidFill>
              <a:latin typeface="IBM Plex Sans Light"/>
              <a:ea typeface="IBM Plex Sans Light"/>
              <a:cs typeface="IBM Plex Sans Light"/>
              <a:sym typeface="IBM Plex Sans Light"/>
            </a:endParaRPr>
          </a:p>
        </p:txBody>
      </p:sp>
      <p:sp>
        <p:nvSpPr>
          <p:cNvPr id="1692" name="Google Shape;1692;p145"/>
          <p:cNvSpPr txBox="1"/>
          <p:nvPr/>
        </p:nvSpPr>
        <p:spPr>
          <a:xfrm>
            <a:off x="395800" y="3683501"/>
            <a:ext cx="4773000" cy="43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AEFD"/>
                </a:solidFill>
                <a:latin typeface="IBM Plex Sans"/>
                <a:ea typeface="IBM Plex Sans"/>
                <a:cs typeface="IBM Plex Sans"/>
                <a:sym typeface="IBM Plex Sans"/>
              </a:rPr>
              <a:t>PEOPLE</a:t>
            </a:r>
            <a:br>
              <a:rPr b="1" i="0" lang="en-US" sz="1400" u="none" cap="none" strike="noStrike">
                <a:solidFill>
                  <a:srgbClr val="00AEFD"/>
                </a:solidFill>
                <a:latin typeface="IBM Plex Sans"/>
                <a:ea typeface="IBM Plex Sans"/>
                <a:cs typeface="IBM Plex Sans"/>
                <a:sym typeface="IBM Plex Sans"/>
              </a:rPr>
            </a:br>
            <a:r>
              <a:rPr b="1" i="0" lang="en-US" sz="1400" u="none" cap="none" strike="noStrike">
                <a:solidFill>
                  <a:srgbClr val="00AEFD"/>
                </a:solidFill>
                <a:latin typeface="IBM Plex Sans"/>
                <a:ea typeface="IBM Plex Sans"/>
                <a:cs typeface="IBM Plex Sans"/>
                <a:sym typeface="IBM Plex Sans"/>
              </a:rPr>
              <a:t>Skills and expertise needed by the team.</a:t>
            </a:r>
            <a:endParaRPr b="0" i="0" sz="1400" u="none" cap="none" strike="noStrike">
              <a:solidFill>
                <a:srgbClr val="00AEFD"/>
              </a:solidFill>
              <a:latin typeface="IBM Plex Sans"/>
              <a:ea typeface="IBM Plex Sans"/>
              <a:cs typeface="IBM Plex Sans"/>
              <a:sym typeface="IBM Plex Sans"/>
            </a:endParaRPr>
          </a:p>
        </p:txBody>
      </p:sp>
      <p:sp>
        <p:nvSpPr>
          <p:cNvPr id="1693" name="Google Shape;1693;p145"/>
          <p:cNvSpPr txBox="1"/>
          <p:nvPr/>
        </p:nvSpPr>
        <p:spPr>
          <a:xfrm>
            <a:off x="6325200" y="3707200"/>
            <a:ext cx="5183700" cy="53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AEFD"/>
                </a:solidFill>
                <a:latin typeface="IBM Plex Sans"/>
                <a:ea typeface="IBM Plex Sans"/>
                <a:cs typeface="IBM Plex Sans"/>
                <a:sym typeface="IBM Plex Sans"/>
              </a:rPr>
              <a:t>OTHER SUPPORT</a:t>
            </a:r>
            <a:br>
              <a:rPr b="1" i="0" lang="en-US" sz="1400" u="none" cap="none" strike="noStrike">
                <a:solidFill>
                  <a:srgbClr val="00AEFD"/>
                </a:solidFill>
                <a:latin typeface="IBM Plex Sans"/>
                <a:ea typeface="IBM Plex Sans"/>
                <a:cs typeface="IBM Plex Sans"/>
                <a:sym typeface="IBM Plex Sans"/>
              </a:rPr>
            </a:br>
            <a:r>
              <a:rPr b="1" i="0" lang="en-US" sz="1400" u="none" cap="none" strike="noStrike">
                <a:solidFill>
                  <a:srgbClr val="00AEFD"/>
                </a:solidFill>
                <a:latin typeface="IBM Plex Sans"/>
                <a:ea typeface="IBM Plex Sans"/>
                <a:cs typeface="IBM Plex Sans"/>
                <a:sym typeface="IBM Plex Sans"/>
              </a:rPr>
              <a:t>Any other help such as space or permissions needed.</a:t>
            </a:r>
            <a:endParaRPr b="0" i="0" sz="1400" u="none" cap="none" strike="noStrike">
              <a:solidFill>
                <a:srgbClr val="00AEFD"/>
              </a:solidFill>
              <a:latin typeface="IBM Plex Sans Light"/>
              <a:ea typeface="IBM Plex Sans Light"/>
              <a:cs typeface="IBM Plex Sans Light"/>
              <a:sym typeface="IBM Plex Sans Light"/>
            </a:endParaRPr>
          </a:p>
        </p:txBody>
      </p:sp>
      <p:sp>
        <p:nvSpPr>
          <p:cNvPr id="1694" name="Google Shape;1694;p145"/>
          <p:cNvSpPr/>
          <p:nvPr/>
        </p:nvSpPr>
        <p:spPr>
          <a:xfrm>
            <a:off x="840825" y="1064175"/>
            <a:ext cx="1195500" cy="722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mage result for baking ingredients" id="1695" name="Google Shape;1695;p145"/>
          <p:cNvPicPr preferRelativeResize="0"/>
          <p:nvPr/>
        </p:nvPicPr>
        <p:blipFill rotWithShape="1">
          <a:blip r:embed="rId3">
            <a:alphaModFix/>
          </a:blip>
          <a:srcRect b="15279" l="0" r="0" t="7392"/>
          <a:stretch/>
        </p:blipFill>
        <p:spPr>
          <a:xfrm>
            <a:off x="1363635" y="1045576"/>
            <a:ext cx="3067491" cy="2009750"/>
          </a:xfrm>
          <a:prstGeom prst="rect">
            <a:avLst/>
          </a:prstGeom>
          <a:noFill/>
          <a:ln>
            <a:noFill/>
          </a:ln>
        </p:spPr>
      </p:pic>
      <p:pic>
        <p:nvPicPr>
          <p:cNvPr descr="Image result for baking equipment illutrations" id="1696" name="Google Shape;1696;p145"/>
          <p:cNvPicPr preferRelativeResize="0"/>
          <p:nvPr/>
        </p:nvPicPr>
        <p:blipFill rotWithShape="1">
          <a:blip r:embed="rId4">
            <a:alphaModFix/>
          </a:blip>
          <a:srcRect b="0" l="0" r="0" t="0"/>
          <a:stretch/>
        </p:blipFill>
        <p:spPr>
          <a:xfrm>
            <a:off x="7711950" y="977750"/>
            <a:ext cx="3096800" cy="2167750"/>
          </a:xfrm>
          <a:prstGeom prst="rect">
            <a:avLst/>
          </a:prstGeom>
          <a:noFill/>
          <a:ln>
            <a:noFill/>
          </a:ln>
        </p:spPr>
      </p:pic>
      <p:pic>
        <p:nvPicPr>
          <p:cNvPr descr="Image result for bakery floor illustration" id="1697" name="Google Shape;1697;p145"/>
          <p:cNvPicPr preferRelativeResize="0"/>
          <p:nvPr/>
        </p:nvPicPr>
        <p:blipFill rotWithShape="1">
          <a:blip r:embed="rId5">
            <a:alphaModFix/>
          </a:blip>
          <a:srcRect b="13800" l="0" r="0" t="0"/>
          <a:stretch/>
        </p:blipFill>
        <p:spPr>
          <a:xfrm>
            <a:off x="6995250" y="4325550"/>
            <a:ext cx="2160350" cy="2009750"/>
          </a:xfrm>
          <a:prstGeom prst="rect">
            <a:avLst/>
          </a:prstGeom>
          <a:noFill/>
          <a:ln>
            <a:noFill/>
          </a:ln>
        </p:spPr>
      </p:pic>
      <p:pic>
        <p:nvPicPr>
          <p:cNvPr descr="Image result for bakery floor illustration" id="1698" name="Google Shape;1698;p145"/>
          <p:cNvPicPr preferRelativeResize="0"/>
          <p:nvPr/>
        </p:nvPicPr>
        <p:blipFill rotWithShape="1">
          <a:blip r:embed="rId6">
            <a:alphaModFix/>
          </a:blip>
          <a:srcRect b="34358" l="22039" r="0" t="33956"/>
          <a:stretch/>
        </p:blipFill>
        <p:spPr>
          <a:xfrm>
            <a:off x="630625" y="4435725"/>
            <a:ext cx="4674297" cy="1899574"/>
          </a:xfrm>
          <a:prstGeom prst="rect">
            <a:avLst/>
          </a:prstGeom>
          <a:noFill/>
          <a:ln>
            <a:noFill/>
          </a:ln>
        </p:spPr>
      </p:pic>
      <p:pic>
        <p:nvPicPr>
          <p:cNvPr descr="Image result for bakery van illustration" id="1699" name="Google Shape;1699;p145"/>
          <p:cNvPicPr preferRelativeResize="0"/>
          <p:nvPr/>
        </p:nvPicPr>
        <p:blipFill rotWithShape="1">
          <a:blip r:embed="rId7">
            <a:alphaModFix/>
          </a:blip>
          <a:srcRect b="0" l="0" r="0" t="0"/>
          <a:stretch/>
        </p:blipFill>
        <p:spPr>
          <a:xfrm>
            <a:off x="9609275" y="4693225"/>
            <a:ext cx="1747174" cy="174717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46"/>
          <p:cNvSpPr txBox="1"/>
          <p:nvPr/>
        </p:nvSpPr>
        <p:spPr>
          <a:xfrm>
            <a:off x="210200" y="395815"/>
            <a:ext cx="4773000" cy="43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MATERIALS </a:t>
            </a:r>
            <a:r>
              <a:rPr b="0" i="0" lang="en-US" sz="3000" u="none" cap="none" strike="noStrike">
                <a:solidFill>
                  <a:srgbClr val="00AEFD"/>
                </a:solidFill>
                <a:latin typeface="IBM Plex Sans Light"/>
                <a:ea typeface="IBM Plex Sans Light"/>
                <a:cs typeface="IBM Plex Sans Light"/>
                <a:sym typeface="IBM Plex Sans Light"/>
              </a:rPr>
              <a:t> </a:t>
            </a:r>
            <a:endParaRPr b="0" i="0" sz="3000" u="none" cap="none" strike="noStrike">
              <a:solidFill>
                <a:srgbClr val="00AEFD"/>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AEFD"/>
              </a:solidFill>
              <a:latin typeface="IBM Plex Sans Light"/>
              <a:ea typeface="IBM Plex Sans Light"/>
              <a:cs typeface="IBM Plex Sans Light"/>
              <a:sym typeface="IBM Plex Sans Light"/>
            </a:endParaRPr>
          </a:p>
        </p:txBody>
      </p:sp>
      <p:sp>
        <p:nvSpPr>
          <p:cNvPr id="1705" name="Google Shape;1705;p146"/>
          <p:cNvSpPr txBox="1"/>
          <p:nvPr/>
        </p:nvSpPr>
        <p:spPr>
          <a:xfrm>
            <a:off x="6325200" y="343325"/>
            <a:ext cx="5183700" cy="53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EQUIPMENT </a:t>
            </a:r>
            <a:r>
              <a:rPr b="0" i="0" lang="en-US" sz="3000" u="none" cap="none" strike="noStrike">
                <a:solidFill>
                  <a:srgbClr val="00AEFD"/>
                </a:solidFill>
                <a:latin typeface="IBM Plex Sans Light"/>
                <a:ea typeface="IBM Plex Sans Light"/>
                <a:cs typeface="IBM Plex Sans Light"/>
                <a:sym typeface="IBM Plex Sans Light"/>
              </a:rPr>
              <a:t> </a:t>
            </a:r>
            <a:endParaRPr b="0" i="0" sz="3000" u="none" cap="none" strike="noStrike">
              <a:solidFill>
                <a:srgbClr val="00AEFD"/>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AEFD"/>
              </a:solidFill>
              <a:latin typeface="IBM Plex Sans Light"/>
              <a:ea typeface="IBM Plex Sans Light"/>
              <a:cs typeface="IBM Plex Sans Light"/>
              <a:sym typeface="IBM Plex Sans Light"/>
            </a:endParaRPr>
          </a:p>
        </p:txBody>
      </p:sp>
      <p:sp>
        <p:nvSpPr>
          <p:cNvPr id="1706" name="Google Shape;1706;p146"/>
          <p:cNvSpPr txBox="1"/>
          <p:nvPr/>
        </p:nvSpPr>
        <p:spPr>
          <a:xfrm>
            <a:off x="395800" y="3906826"/>
            <a:ext cx="4773000" cy="43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HUMAN RESOURCES</a:t>
            </a:r>
            <a:endParaRPr b="0" i="0" sz="3000" u="none" cap="none" strike="noStrike">
              <a:solidFill>
                <a:srgbClr val="00AEFD"/>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AEFD"/>
              </a:solidFill>
              <a:latin typeface="IBM Plex Sans"/>
              <a:ea typeface="IBM Plex Sans"/>
              <a:cs typeface="IBM Plex Sans"/>
              <a:sym typeface="IBM Plex Sans"/>
            </a:endParaRPr>
          </a:p>
        </p:txBody>
      </p:sp>
      <p:sp>
        <p:nvSpPr>
          <p:cNvPr id="1707" name="Google Shape;1707;p146"/>
          <p:cNvSpPr txBox="1"/>
          <p:nvPr/>
        </p:nvSpPr>
        <p:spPr>
          <a:xfrm>
            <a:off x="6325200" y="3906826"/>
            <a:ext cx="5183700" cy="53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SUPPORT</a:t>
            </a:r>
            <a:endParaRPr b="0" i="0" sz="3000" u="none" cap="none" strike="noStrike">
              <a:solidFill>
                <a:srgbClr val="00AEFD"/>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AEFD"/>
              </a:solidFill>
              <a:latin typeface="IBM Plex Sans Light"/>
              <a:ea typeface="IBM Plex Sans Light"/>
              <a:cs typeface="IBM Plex Sans Light"/>
              <a:sym typeface="IBM Plex Sans Light"/>
            </a:endParaRPr>
          </a:p>
        </p:txBody>
      </p:sp>
      <p:sp>
        <p:nvSpPr>
          <p:cNvPr id="1708" name="Google Shape;1708;p146"/>
          <p:cNvSpPr/>
          <p:nvPr/>
        </p:nvSpPr>
        <p:spPr>
          <a:xfrm>
            <a:off x="840825" y="1064175"/>
            <a:ext cx="1195500" cy="722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9" name="Google Shape;1709;p146"/>
          <p:cNvGrpSpPr/>
          <p:nvPr/>
        </p:nvGrpSpPr>
        <p:grpSpPr>
          <a:xfrm rot="536018">
            <a:off x="517525" y="1228249"/>
            <a:ext cx="1661154" cy="901892"/>
            <a:chOff x="7844492" y="3873628"/>
            <a:chExt cx="3294525" cy="1788700"/>
          </a:xfrm>
        </p:grpSpPr>
        <p:pic>
          <p:nvPicPr>
            <p:cNvPr id="1710" name="Google Shape;1710;p146"/>
            <p:cNvPicPr preferRelativeResize="0"/>
            <p:nvPr/>
          </p:nvPicPr>
          <p:blipFill rotWithShape="1">
            <a:blip r:embed="rId3">
              <a:alphaModFix/>
            </a:blip>
            <a:srcRect b="0" l="0" r="0" t="0"/>
            <a:stretch/>
          </p:blipFill>
          <p:spPr>
            <a:xfrm>
              <a:off x="7844492" y="3873628"/>
              <a:ext cx="3294525" cy="1788700"/>
            </a:xfrm>
            <a:prstGeom prst="rect">
              <a:avLst/>
            </a:prstGeom>
            <a:noFill/>
            <a:ln>
              <a:noFill/>
            </a:ln>
            <a:effectLst>
              <a:outerShdw blurRad="57150" rotWithShape="0" algn="bl" dir="5400000" dist="19050">
                <a:srgbClr val="000000">
                  <a:alpha val="49411"/>
                </a:srgbClr>
              </a:outerShdw>
            </a:effectLst>
          </p:spPr>
        </p:pic>
        <p:sp>
          <p:nvSpPr>
            <p:cNvPr id="1711" name="Google Shape;1711;p14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Item 1 </a:t>
              </a:r>
              <a:endParaRPr b="0" i="1" sz="3000" u="none" cap="none" strike="noStrike">
                <a:solidFill>
                  <a:srgbClr val="3D85C6"/>
                </a:solidFill>
                <a:latin typeface="Pacifico"/>
                <a:ea typeface="Pacifico"/>
                <a:cs typeface="Pacifico"/>
                <a:sym typeface="Pacifico"/>
              </a:endParaRPr>
            </a:p>
          </p:txBody>
        </p:sp>
      </p:grpSp>
      <p:grpSp>
        <p:nvGrpSpPr>
          <p:cNvPr id="1712" name="Google Shape;1712;p146"/>
          <p:cNvGrpSpPr/>
          <p:nvPr/>
        </p:nvGrpSpPr>
        <p:grpSpPr>
          <a:xfrm rot="-973021">
            <a:off x="1591275" y="1916595"/>
            <a:ext cx="1660968" cy="901791"/>
            <a:chOff x="7844492" y="3873628"/>
            <a:chExt cx="3294525" cy="1788700"/>
          </a:xfrm>
        </p:grpSpPr>
        <p:pic>
          <p:nvPicPr>
            <p:cNvPr id="1713" name="Google Shape;1713;p14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714" name="Google Shape;1714;p14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Item 2 </a:t>
              </a:r>
              <a:endParaRPr b="0" i="1" sz="3000" u="none" cap="none" strike="noStrike">
                <a:solidFill>
                  <a:srgbClr val="3D85C6"/>
                </a:solidFill>
                <a:latin typeface="Pacifico"/>
                <a:ea typeface="Pacifico"/>
                <a:cs typeface="Pacifico"/>
                <a:sym typeface="Pacifico"/>
              </a:endParaRPr>
            </a:p>
          </p:txBody>
        </p:sp>
      </p:grpSp>
      <p:grpSp>
        <p:nvGrpSpPr>
          <p:cNvPr id="1715" name="Google Shape;1715;p146"/>
          <p:cNvGrpSpPr/>
          <p:nvPr/>
        </p:nvGrpSpPr>
        <p:grpSpPr>
          <a:xfrm rot="443062">
            <a:off x="3271106" y="1167165"/>
            <a:ext cx="1661039" cy="901829"/>
            <a:chOff x="7844492" y="3873628"/>
            <a:chExt cx="3294525" cy="1788700"/>
          </a:xfrm>
        </p:grpSpPr>
        <p:pic>
          <p:nvPicPr>
            <p:cNvPr id="1716" name="Google Shape;1716;p14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717" name="Google Shape;1717;p14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Item 3 </a:t>
              </a:r>
              <a:endParaRPr b="0" i="1" sz="3000" u="none" cap="none" strike="noStrike">
                <a:solidFill>
                  <a:srgbClr val="3D85C6"/>
                </a:solidFill>
                <a:latin typeface="Pacifico"/>
                <a:ea typeface="Pacifico"/>
                <a:cs typeface="Pacifico"/>
                <a:sym typeface="Pacifico"/>
              </a:endParaRPr>
            </a:p>
          </p:txBody>
        </p:sp>
      </p:grpSp>
      <p:grpSp>
        <p:nvGrpSpPr>
          <p:cNvPr id="1718" name="Google Shape;1718;p146"/>
          <p:cNvGrpSpPr/>
          <p:nvPr/>
        </p:nvGrpSpPr>
        <p:grpSpPr>
          <a:xfrm rot="771399">
            <a:off x="7155151" y="4558893"/>
            <a:ext cx="1661236" cy="901936"/>
            <a:chOff x="7844492" y="3873628"/>
            <a:chExt cx="3294525" cy="1788700"/>
          </a:xfrm>
        </p:grpSpPr>
        <p:pic>
          <p:nvPicPr>
            <p:cNvPr id="1719" name="Google Shape;1719;p14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720" name="Google Shape;1720;p14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Item 1 </a:t>
              </a:r>
              <a:endParaRPr b="0" i="1" sz="3000" u="none" cap="none" strike="noStrike">
                <a:solidFill>
                  <a:srgbClr val="3D85C6"/>
                </a:solidFill>
                <a:latin typeface="Pacifico"/>
                <a:ea typeface="Pacifico"/>
                <a:cs typeface="Pacifico"/>
                <a:sym typeface="Pacifico"/>
              </a:endParaRPr>
            </a:p>
          </p:txBody>
        </p:sp>
      </p:grpSp>
      <p:grpSp>
        <p:nvGrpSpPr>
          <p:cNvPr id="1721" name="Google Shape;1721;p146"/>
          <p:cNvGrpSpPr/>
          <p:nvPr/>
        </p:nvGrpSpPr>
        <p:grpSpPr>
          <a:xfrm rot="-1757714">
            <a:off x="8566462" y="5110357"/>
            <a:ext cx="1661032" cy="901826"/>
            <a:chOff x="7844492" y="3873628"/>
            <a:chExt cx="3294525" cy="1788700"/>
          </a:xfrm>
        </p:grpSpPr>
        <p:pic>
          <p:nvPicPr>
            <p:cNvPr id="1722" name="Google Shape;1722;p14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723" name="Google Shape;1723;p14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Item 2 </a:t>
              </a:r>
              <a:endParaRPr b="0" i="1" sz="3000" u="none" cap="none" strike="noStrike">
                <a:solidFill>
                  <a:srgbClr val="3D85C6"/>
                </a:solidFill>
                <a:latin typeface="Pacifico"/>
                <a:ea typeface="Pacifico"/>
                <a:cs typeface="Pacifico"/>
                <a:sym typeface="Pacifico"/>
              </a:endParaRPr>
            </a:p>
          </p:txBody>
        </p:sp>
      </p:grpSp>
      <p:grpSp>
        <p:nvGrpSpPr>
          <p:cNvPr id="1724" name="Google Shape;1724;p146"/>
          <p:cNvGrpSpPr/>
          <p:nvPr/>
        </p:nvGrpSpPr>
        <p:grpSpPr>
          <a:xfrm rot="-342161">
            <a:off x="9507627" y="4209614"/>
            <a:ext cx="1661084" cy="901854"/>
            <a:chOff x="7844492" y="3873628"/>
            <a:chExt cx="3294525" cy="1788700"/>
          </a:xfrm>
        </p:grpSpPr>
        <p:pic>
          <p:nvPicPr>
            <p:cNvPr id="1725" name="Google Shape;1725;p14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726" name="Google Shape;1726;p14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Item 3 </a:t>
              </a:r>
              <a:endParaRPr b="0" i="1" sz="3000" u="none" cap="none" strike="noStrike">
                <a:solidFill>
                  <a:srgbClr val="3D85C6"/>
                </a:solidFill>
                <a:latin typeface="Pacifico"/>
                <a:ea typeface="Pacifico"/>
                <a:cs typeface="Pacifico"/>
                <a:sym typeface="Pacifico"/>
              </a:endParaRPr>
            </a:p>
          </p:txBody>
        </p:sp>
      </p:grpSp>
      <p:grpSp>
        <p:nvGrpSpPr>
          <p:cNvPr id="1727" name="Google Shape;1727;p146"/>
          <p:cNvGrpSpPr/>
          <p:nvPr/>
        </p:nvGrpSpPr>
        <p:grpSpPr>
          <a:xfrm>
            <a:off x="1311228" y="4939682"/>
            <a:ext cx="1661099" cy="901862"/>
            <a:chOff x="7844492" y="3873628"/>
            <a:chExt cx="3294525" cy="1788700"/>
          </a:xfrm>
        </p:grpSpPr>
        <p:pic>
          <p:nvPicPr>
            <p:cNvPr id="1728" name="Google Shape;1728;p14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729" name="Google Shape;1729;p14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Item 1 </a:t>
              </a:r>
              <a:endParaRPr b="0" i="1" sz="3000" u="none" cap="none" strike="noStrike">
                <a:solidFill>
                  <a:srgbClr val="3D85C6"/>
                </a:solidFill>
                <a:latin typeface="Pacifico"/>
                <a:ea typeface="Pacifico"/>
                <a:cs typeface="Pacifico"/>
                <a:sym typeface="Pacifico"/>
              </a:endParaRPr>
            </a:p>
          </p:txBody>
        </p:sp>
      </p:grpSp>
      <p:grpSp>
        <p:nvGrpSpPr>
          <p:cNvPr id="1730" name="Google Shape;1730;p146"/>
          <p:cNvGrpSpPr/>
          <p:nvPr/>
        </p:nvGrpSpPr>
        <p:grpSpPr>
          <a:xfrm rot="-2245468">
            <a:off x="2571940" y="5256523"/>
            <a:ext cx="1661045" cy="901833"/>
            <a:chOff x="7844492" y="3873628"/>
            <a:chExt cx="3294525" cy="1788700"/>
          </a:xfrm>
        </p:grpSpPr>
        <p:pic>
          <p:nvPicPr>
            <p:cNvPr id="1731" name="Google Shape;1731;p14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732" name="Google Shape;1732;p14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Item 2 </a:t>
              </a:r>
              <a:endParaRPr b="0" i="1" sz="3000" u="none" cap="none" strike="noStrike">
                <a:solidFill>
                  <a:srgbClr val="3D85C6"/>
                </a:solidFill>
                <a:latin typeface="Pacifico"/>
                <a:ea typeface="Pacifico"/>
                <a:cs typeface="Pacifico"/>
                <a:sym typeface="Pacifico"/>
              </a:endParaRPr>
            </a:p>
          </p:txBody>
        </p:sp>
      </p:grpSp>
      <p:grpSp>
        <p:nvGrpSpPr>
          <p:cNvPr id="1733" name="Google Shape;1733;p146"/>
          <p:cNvGrpSpPr/>
          <p:nvPr/>
        </p:nvGrpSpPr>
        <p:grpSpPr>
          <a:xfrm rot="-927505">
            <a:off x="7544198" y="1146626"/>
            <a:ext cx="1661236" cy="901936"/>
            <a:chOff x="7844492" y="3873628"/>
            <a:chExt cx="3294525" cy="1788700"/>
          </a:xfrm>
        </p:grpSpPr>
        <p:pic>
          <p:nvPicPr>
            <p:cNvPr id="1734" name="Google Shape;1734;p14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735" name="Google Shape;1735;p14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Item 1 </a:t>
              </a:r>
              <a:endParaRPr b="0" i="1" sz="3000" u="none" cap="none" strike="noStrike">
                <a:solidFill>
                  <a:srgbClr val="3D85C6"/>
                </a:solidFill>
                <a:latin typeface="Pacifico"/>
                <a:ea typeface="Pacifico"/>
                <a:cs typeface="Pacifico"/>
                <a:sym typeface="Pacifico"/>
              </a:endParaRPr>
            </a:p>
          </p:txBody>
        </p:sp>
      </p:grpSp>
      <p:grpSp>
        <p:nvGrpSpPr>
          <p:cNvPr id="1736" name="Google Shape;1736;p146"/>
          <p:cNvGrpSpPr/>
          <p:nvPr/>
        </p:nvGrpSpPr>
        <p:grpSpPr>
          <a:xfrm rot="995032">
            <a:off x="9401516" y="1772917"/>
            <a:ext cx="1661007" cy="901812"/>
            <a:chOff x="7844492" y="3873628"/>
            <a:chExt cx="3294525" cy="1788700"/>
          </a:xfrm>
        </p:grpSpPr>
        <p:pic>
          <p:nvPicPr>
            <p:cNvPr id="1737" name="Google Shape;1737;p14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738" name="Google Shape;1738;p14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Item 2 </a:t>
              </a:r>
              <a:endParaRPr b="0" i="1" sz="3000" u="none" cap="none" strike="noStrike">
                <a:solidFill>
                  <a:srgbClr val="3D85C6"/>
                </a:solidFill>
                <a:latin typeface="Pacifico"/>
                <a:ea typeface="Pacifico"/>
                <a:cs typeface="Pacifico"/>
                <a:sym typeface="Pacifico"/>
              </a:endParaRPr>
            </a:p>
          </p:txBody>
        </p:sp>
      </p:grpSp>
      <p:cxnSp>
        <p:nvCxnSpPr>
          <p:cNvPr id="1739" name="Google Shape;1739;p146"/>
          <p:cNvCxnSpPr/>
          <p:nvPr/>
        </p:nvCxnSpPr>
        <p:spPr>
          <a:xfrm>
            <a:off x="5964625" y="265725"/>
            <a:ext cx="0" cy="6255000"/>
          </a:xfrm>
          <a:prstGeom prst="straightConnector1">
            <a:avLst/>
          </a:prstGeom>
          <a:noFill/>
          <a:ln cap="flat" cmpd="sng" w="38100">
            <a:solidFill>
              <a:srgbClr val="000000"/>
            </a:solidFill>
            <a:prstDash val="solid"/>
            <a:round/>
            <a:headEnd len="sm" w="sm" type="none"/>
            <a:tailEnd len="sm" w="sm" type="none"/>
          </a:ln>
        </p:spPr>
      </p:cxnSp>
      <p:cxnSp>
        <p:nvCxnSpPr>
          <p:cNvPr id="1740" name="Google Shape;1740;p146"/>
          <p:cNvCxnSpPr/>
          <p:nvPr/>
        </p:nvCxnSpPr>
        <p:spPr>
          <a:xfrm>
            <a:off x="327050" y="3363275"/>
            <a:ext cx="11498100" cy="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47"/>
          <p:cNvSpPr txBox="1"/>
          <p:nvPr/>
        </p:nvSpPr>
        <p:spPr>
          <a:xfrm>
            <a:off x="1107379" y="3344225"/>
            <a:ext cx="41427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CAPABILITIES </a:t>
            </a:r>
            <a:endParaRPr b="1" i="0" sz="30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(What I already have!) = FREE!</a:t>
            </a:r>
            <a:endParaRPr b="1" i="0" sz="3000" u="none" cap="none" strike="noStrike">
              <a:solidFill>
                <a:srgbClr val="00AEFD"/>
              </a:solidFill>
              <a:latin typeface="IBM Plex Sans"/>
              <a:ea typeface="IBM Plex Sans"/>
              <a:cs typeface="IBM Plex Sans"/>
              <a:sym typeface="IBM Plex Sans"/>
            </a:endParaRPr>
          </a:p>
        </p:txBody>
      </p:sp>
      <p:sp>
        <p:nvSpPr>
          <p:cNvPr id="1746" name="Google Shape;1746;p147"/>
          <p:cNvSpPr txBox="1"/>
          <p:nvPr/>
        </p:nvSpPr>
        <p:spPr>
          <a:xfrm>
            <a:off x="8143750" y="3344225"/>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INPUTS </a:t>
            </a:r>
            <a:endParaRPr b="1" i="0" sz="30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(What I lack?)</a:t>
            </a:r>
            <a:endParaRPr b="1" i="0" sz="30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 $$$$!! </a:t>
            </a:r>
            <a:endParaRPr b="1" i="0" sz="3000" u="none" cap="none" strike="noStrike">
              <a:solidFill>
                <a:srgbClr val="00AEFD"/>
              </a:solidFill>
              <a:latin typeface="IBM Plex Sans"/>
              <a:ea typeface="IBM Plex Sans"/>
              <a:cs typeface="IBM Plex Sans"/>
              <a:sym typeface="IBM Plex Sans"/>
            </a:endParaRPr>
          </a:p>
        </p:txBody>
      </p:sp>
      <p:pic>
        <p:nvPicPr>
          <p:cNvPr id="1747" name="Google Shape;1747;p147"/>
          <p:cNvPicPr preferRelativeResize="0"/>
          <p:nvPr/>
        </p:nvPicPr>
        <p:blipFill rotWithShape="1">
          <a:blip r:embed="rId3">
            <a:alphaModFix/>
          </a:blip>
          <a:srcRect b="0" l="0" r="0" t="0"/>
          <a:stretch/>
        </p:blipFill>
        <p:spPr>
          <a:xfrm flipH="1">
            <a:off x="3710725" y="1643925"/>
            <a:ext cx="5209350" cy="2392550"/>
          </a:xfrm>
          <a:prstGeom prst="rect">
            <a:avLst/>
          </a:prstGeom>
          <a:noFill/>
          <a:ln>
            <a:noFill/>
          </a:ln>
        </p:spPr>
      </p:pic>
      <p:sp>
        <p:nvSpPr>
          <p:cNvPr id="1748" name="Google Shape;1748;p147"/>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4 | MAKE IT REAL | Activity 4-1</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CAPABILITIES &amp; INPUTS </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48"/>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4 | MAKE IT REAL | Activity 4-1</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SOLUTION DEVELOPMENT CANVAS - Reference</a:t>
            </a:r>
            <a:endParaRPr sz="1800">
              <a:solidFill>
                <a:schemeClr val="dk1"/>
              </a:solidFill>
              <a:latin typeface="Calibri"/>
              <a:ea typeface="Calibri"/>
              <a:cs typeface="Calibri"/>
              <a:sym typeface="Calibri"/>
            </a:endParaRPr>
          </a:p>
        </p:txBody>
      </p:sp>
      <p:pic>
        <p:nvPicPr>
          <p:cNvPr id="1755" name="Google Shape;1755;p148"/>
          <p:cNvPicPr preferRelativeResize="0"/>
          <p:nvPr/>
        </p:nvPicPr>
        <p:blipFill rotWithShape="1">
          <a:blip r:embed="rId3">
            <a:alphaModFix/>
          </a:blip>
          <a:srcRect b="0" l="0" r="0" t="0"/>
          <a:stretch/>
        </p:blipFill>
        <p:spPr>
          <a:xfrm>
            <a:off x="3844636" y="1456673"/>
            <a:ext cx="7751618" cy="5257757"/>
          </a:xfrm>
          <a:prstGeom prst="rect">
            <a:avLst/>
          </a:prstGeom>
          <a:noFill/>
          <a:ln>
            <a:noFill/>
          </a:ln>
        </p:spPr>
      </p:pic>
      <p:sp>
        <p:nvSpPr>
          <p:cNvPr id="1756" name="Google Shape;1756;p148"/>
          <p:cNvSpPr txBox="1"/>
          <p:nvPr/>
        </p:nvSpPr>
        <p:spPr>
          <a:xfrm>
            <a:off x="634791" y="2541621"/>
            <a:ext cx="2947555"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00"/>
                </a:solidFill>
                <a:latin typeface="IBM Plex Sans"/>
                <a:ea typeface="IBM Plex Sans"/>
                <a:cs typeface="IBM Plex Sans"/>
                <a:sym typeface="IBM Plex Sans"/>
              </a:rPr>
              <a:t>Map out the </a:t>
            </a:r>
            <a:r>
              <a:rPr b="1" i="0" lang="en-US" sz="2400" u="sng" cap="none" strike="noStrike">
                <a:solidFill>
                  <a:srgbClr val="00B0F0"/>
                </a:solidFill>
                <a:latin typeface="IBM Plex Sans"/>
                <a:ea typeface="IBM Plex Sans"/>
                <a:cs typeface="IBM Plex Sans"/>
                <a:sym typeface="IBM Plex Sans"/>
              </a:rPr>
              <a:t>key components</a:t>
            </a:r>
            <a:r>
              <a:rPr b="1" i="0" lang="en-US" sz="2400" u="none" cap="none" strike="noStrike">
                <a:solidFill>
                  <a:srgbClr val="000000"/>
                </a:solidFill>
                <a:latin typeface="IBM Plex Sans"/>
                <a:ea typeface="IBM Plex Sans"/>
                <a:cs typeface="IBM Plex Sans"/>
                <a:sym typeface="IBM Plex Sans"/>
              </a:rPr>
              <a:t> of building a solution including users and how to reach users/resources required</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0000"/>
                </a:solidFill>
                <a:latin typeface="IBM Plex Sans"/>
                <a:ea typeface="IBM Plex Sans"/>
                <a:cs typeface="IBM Plex Sans"/>
                <a:sym typeface="IBM Plex Sans"/>
              </a:rPr>
              <a:t>(to be conducted in the beginning of Mentorship stage) </a:t>
            </a:r>
            <a:endParaRPr b="1" i="0" sz="18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pic>
        <p:nvPicPr>
          <p:cNvPr id="1762" name="Google Shape;1762;p149"/>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763" name="Google Shape;1763;p149"/>
          <p:cNvSpPr txBox="1"/>
          <p:nvPr/>
        </p:nvSpPr>
        <p:spPr>
          <a:xfrm>
            <a:off x="1168225" y="1408175"/>
            <a:ext cx="9053100" cy="405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PHASE 4: MAKE IT REAL | Activity 4-2</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rgbClr val="FFFFFF"/>
                </a:solidFill>
                <a:latin typeface="IBM Plex Sans"/>
                <a:ea typeface="IBM Plex Sans"/>
                <a:cs typeface="IBM Plex Sans"/>
                <a:sym typeface="IBM Plex Sans"/>
              </a:rPr>
              <a:t>HOW DO I RAISE FINANCES?</a:t>
            </a:r>
            <a:endParaRPr b="1" i="0" sz="72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IBM Plex Sans"/>
                <a:ea typeface="IBM Plex Sans"/>
                <a:cs typeface="IBM Plex Sans"/>
                <a:sym typeface="IBM Plex Sans"/>
              </a:rPr>
              <a:t>SUSTAINABILITY &amp; REVENUE</a:t>
            </a:r>
            <a:endParaRPr b="1" i="0" sz="7200" u="none" cap="none" strike="noStrike">
              <a:solidFill>
                <a:srgbClr val="FFFFFF"/>
              </a:solidFill>
              <a:latin typeface="IBM Plex Sans"/>
              <a:ea typeface="IBM Plex Sans"/>
              <a:cs typeface="IBM Plex Sans"/>
              <a:sym typeface="IBM Plex Sans"/>
            </a:endParaRPr>
          </a:p>
        </p:txBody>
      </p:sp>
      <p:cxnSp>
        <p:nvCxnSpPr>
          <p:cNvPr id="1764" name="Google Shape;1764;p149"/>
          <p:cNvCxnSpPr/>
          <p:nvPr/>
        </p:nvCxnSpPr>
        <p:spPr>
          <a:xfrm>
            <a:off x="1338325" y="4326475"/>
            <a:ext cx="1500000" cy="0"/>
          </a:xfrm>
          <a:prstGeom prst="straightConnector1">
            <a:avLst/>
          </a:prstGeom>
          <a:noFill/>
          <a:ln cap="flat" cmpd="sng" w="114300">
            <a:solidFill>
              <a:srgbClr val="F3F3F3"/>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nvSpPr>
        <p:spPr>
          <a:xfrm>
            <a:off x="705150" y="1929000"/>
            <a:ext cx="107724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1" lang="en-US" sz="4000">
                <a:solidFill>
                  <a:srgbClr val="3F3F3F"/>
                </a:solidFill>
                <a:latin typeface="Calibri"/>
                <a:ea typeface="Calibri"/>
                <a:cs typeface="Calibri"/>
                <a:sym typeface="Calibri"/>
              </a:rPr>
              <a:t>How could we address the </a:t>
            </a:r>
            <a:r>
              <a:rPr b="1" i="1" lang="en-US" sz="4000">
                <a:solidFill>
                  <a:srgbClr val="00B050"/>
                </a:solidFill>
                <a:latin typeface="Calibri"/>
                <a:ea typeface="Calibri"/>
                <a:cs typeface="Calibri"/>
                <a:sym typeface="Calibri"/>
              </a:rPr>
              <a:t>causes or effects of climate change </a:t>
            </a:r>
            <a:r>
              <a:rPr b="1" i="1" lang="en-US" sz="4000">
                <a:solidFill>
                  <a:srgbClr val="3F3F3F"/>
                </a:solidFill>
                <a:latin typeface="Calibri"/>
                <a:ea typeface="Calibri"/>
                <a:cs typeface="Calibri"/>
                <a:sym typeface="Calibri"/>
              </a:rPr>
              <a:t>in our communities?</a:t>
            </a:r>
            <a:endParaRPr b="1" i="1" sz="6600" u="none" cap="none" strike="noStrike">
              <a:solidFill>
                <a:srgbClr val="3F3F3F"/>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50"/>
          <p:cNvSpPr txBox="1"/>
          <p:nvPr/>
        </p:nvSpPr>
        <p:spPr>
          <a:xfrm>
            <a:off x="1555650" y="2544125"/>
            <a:ext cx="94236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4800" u="none" cap="none" strike="noStrike">
                <a:solidFill>
                  <a:srgbClr val="000000"/>
                </a:solidFill>
                <a:latin typeface="IBM Plex Sans"/>
                <a:ea typeface="IBM Plex Sans"/>
                <a:cs typeface="IBM Plex Sans"/>
                <a:sym typeface="IBM Plex Sans"/>
              </a:rPr>
              <a:t>Identify </a:t>
            </a:r>
            <a:r>
              <a:rPr b="1" i="0" lang="en-US" sz="4800" u="sng" cap="none" strike="noStrike">
                <a:solidFill>
                  <a:srgbClr val="00AEFD"/>
                </a:solidFill>
                <a:latin typeface="IBM Plex Sans"/>
                <a:ea typeface="IBM Plex Sans"/>
                <a:cs typeface="IBM Plex Sans"/>
                <a:sym typeface="IBM Plex Sans"/>
              </a:rPr>
              <a:t>how budgets can be raised and managed</a:t>
            </a:r>
            <a:r>
              <a:rPr b="1" i="0" lang="en-US" sz="4800" u="none" cap="none" strike="noStrike">
                <a:solidFill>
                  <a:srgbClr val="000000"/>
                </a:solidFill>
                <a:latin typeface="IBM Plex Sans"/>
                <a:ea typeface="IBM Plex Sans"/>
                <a:cs typeface="IBM Plex Sans"/>
                <a:sym typeface="IBM Plex Sans"/>
              </a:rPr>
              <a:t> for making the solution sustainable.</a:t>
            </a:r>
            <a:br>
              <a:rPr b="1" i="0" lang="en-US" sz="4800" u="none" cap="none" strike="noStrike">
                <a:solidFill>
                  <a:srgbClr val="000000"/>
                </a:solidFill>
                <a:latin typeface="IBM Plex Sans"/>
                <a:ea typeface="IBM Plex Sans"/>
                <a:cs typeface="IBM Plex Sans"/>
                <a:sym typeface="IBM Plex Sans"/>
              </a:rPr>
            </a:br>
            <a:br>
              <a:rPr b="1" i="0" lang="en-US" sz="4800" u="none" cap="none" strike="noStrike">
                <a:solidFill>
                  <a:srgbClr val="000000"/>
                </a:solidFill>
                <a:latin typeface="IBM Plex Sans"/>
                <a:ea typeface="IBM Plex Sans"/>
                <a:cs typeface="IBM Plex Sans"/>
                <a:sym typeface="IBM Plex Sans"/>
              </a:rPr>
            </a:br>
            <a:br>
              <a:rPr b="1" i="0" lang="en-US" sz="4800" u="none" cap="none" strike="noStrike">
                <a:solidFill>
                  <a:srgbClr val="000000"/>
                </a:solidFill>
                <a:latin typeface="IBM Plex Sans"/>
                <a:ea typeface="IBM Plex Sans"/>
                <a:cs typeface="IBM Plex Sans"/>
                <a:sym typeface="IBM Plex Sans"/>
              </a:rPr>
            </a:b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8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1771" name="Google Shape;1771;p150"/>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4: MAKE IT REAL | Activity 4-2</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SUSTAINABILITY &amp; REVENUE</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pic>
        <p:nvPicPr>
          <p:cNvPr descr="Image result for balance revenue metaphor" id="1777" name="Google Shape;1777;p151"/>
          <p:cNvPicPr preferRelativeResize="0"/>
          <p:nvPr/>
        </p:nvPicPr>
        <p:blipFill rotWithShape="1">
          <a:blip r:embed="rId3">
            <a:alphaModFix/>
          </a:blip>
          <a:srcRect b="2730" l="0" r="0" t="-2730"/>
          <a:stretch/>
        </p:blipFill>
        <p:spPr>
          <a:xfrm>
            <a:off x="0" y="0"/>
            <a:ext cx="12192000" cy="6502400"/>
          </a:xfrm>
          <a:prstGeom prst="rect">
            <a:avLst/>
          </a:prstGeom>
          <a:noFill/>
          <a:ln>
            <a:noFill/>
          </a:ln>
        </p:spPr>
      </p:pic>
      <p:sp>
        <p:nvSpPr>
          <p:cNvPr id="1778" name="Google Shape;1778;p151"/>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4: MAKE IT REAL </a:t>
            </a:r>
            <a:r>
              <a:rPr b="1" i="0" lang="en-US" sz="1400" u="none" cap="none" strike="noStrike">
                <a:solidFill>
                  <a:srgbClr val="000000"/>
                </a:solidFill>
                <a:latin typeface="IBM Plex Sans"/>
                <a:ea typeface="IBM Plex Sans"/>
                <a:cs typeface="IBM Plex Sans"/>
                <a:sym typeface="IBM Plex Sans"/>
              </a:rPr>
              <a:t>| Activity 4-2</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SUSTAINABILITY &amp; REVENUE</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IBM Plex Sans"/>
              <a:ea typeface="IBM Plex Sans"/>
              <a:cs typeface="IBM Plex Sans"/>
              <a:sym typeface="IBM Plex Sans"/>
            </a:endParaRPr>
          </a:p>
        </p:txBody>
      </p:sp>
      <p:pic>
        <p:nvPicPr>
          <p:cNvPr id="1779" name="Google Shape;1779;p151"/>
          <p:cNvPicPr preferRelativeResize="0"/>
          <p:nvPr/>
        </p:nvPicPr>
        <p:blipFill rotWithShape="1">
          <a:blip r:embed="rId4">
            <a:alphaModFix/>
          </a:blip>
          <a:srcRect b="0" l="0" r="1601" t="1999"/>
          <a:stretch/>
        </p:blipFill>
        <p:spPr>
          <a:xfrm>
            <a:off x="0" y="5657651"/>
            <a:ext cx="12192001" cy="1200350"/>
          </a:xfrm>
          <a:prstGeom prst="rect">
            <a:avLst/>
          </a:prstGeom>
          <a:noFill/>
          <a:ln>
            <a:noFill/>
          </a:ln>
        </p:spPr>
      </p:pic>
      <p:sp>
        <p:nvSpPr>
          <p:cNvPr id="1780" name="Google Shape;1780;p151"/>
          <p:cNvSpPr txBox="1"/>
          <p:nvPr/>
        </p:nvSpPr>
        <p:spPr>
          <a:xfrm>
            <a:off x="601600" y="6711700"/>
            <a:ext cx="10923000" cy="28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n-US" sz="3000" u="none" cap="none" strike="noStrike">
                <a:solidFill>
                  <a:srgbClr val="FFFFFF"/>
                </a:solidFill>
                <a:latin typeface="IBM Plex Sans"/>
                <a:ea typeface="IBM Plex Sans"/>
                <a:cs typeface="IBM Plex Sans"/>
                <a:sym typeface="IBM Plex Sans"/>
              </a:rPr>
              <a:t>The sustainability of an idea is reflective of a </a:t>
            </a:r>
            <a:r>
              <a:rPr b="0" i="1" lang="en-US" sz="3000" u="sng" cap="none" strike="noStrike">
                <a:solidFill>
                  <a:srgbClr val="FFFFFF"/>
                </a:solidFill>
                <a:latin typeface="IBM Plex Sans"/>
                <a:ea typeface="IBM Plex Sans"/>
                <a:cs typeface="IBM Plex Sans"/>
                <a:sym typeface="IBM Plex Sans"/>
              </a:rPr>
              <a:t>good solution</a:t>
            </a:r>
            <a:r>
              <a:rPr b="0" i="1" lang="en-US" sz="3000" u="none" cap="none" strike="noStrike">
                <a:solidFill>
                  <a:srgbClr val="FFFFFF"/>
                </a:solidFill>
                <a:latin typeface="IBM Plex Sans"/>
                <a:ea typeface="IBM Plex Sans"/>
                <a:cs typeface="IBM Plex Sans"/>
                <a:sym typeface="IBM Plex Sans"/>
              </a:rPr>
              <a:t>. </a:t>
            </a:r>
            <a:br>
              <a:rPr b="0" i="1" lang="en-US" sz="3000" u="none" cap="none" strike="noStrike">
                <a:solidFill>
                  <a:srgbClr val="FFFFFF"/>
                </a:solidFill>
                <a:latin typeface="IBM Plex Sans"/>
                <a:ea typeface="IBM Plex Sans"/>
                <a:cs typeface="IBM Plex Sans"/>
                <a:sym typeface="IBM Plex Sans"/>
              </a:rPr>
            </a:br>
            <a:br>
              <a:rPr b="0" i="1" lang="en-US" sz="3000" u="none" cap="none" strike="noStrike">
                <a:solidFill>
                  <a:srgbClr val="FFFFFF"/>
                </a:solidFill>
                <a:latin typeface="IBM Plex Sans"/>
                <a:ea typeface="IBM Plex Sans"/>
                <a:cs typeface="IBM Plex Sans"/>
                <a:sym typeface="IBM Plex Sans"/>
              </a:rPr>
            </a:br>
            <a:br>
              <a:rPr b="0" i="1" lang="en-US" sz="3000" u="none" cap="none" strike="noStrike">
                <a:solidFill>
                  <a:srgbClr val="FFFFFF"/>
                </a:solidFill>
                <a:latin typeface="IBM Plex Sans"/>
                <a:ea typeface="IBM Plex Sans"/>
                <a:cs typeface="IBM Plex Sans"/>
                <a:sym typeface="IBM Plex Sans"/>
              </a:rPr>
            </a:br>
            <a:endParaRPr b="0" i="1" sz="30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152"/>
          <p:cNvSpPr txBox="1"/>
          <p:nvPr/>
        </p:nvSpPr>
        <p:spPr>
          <a:xfrm>
            <a:off x="3572050" y="2399157"/>
            <a:ext cx="7755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IBM Plex Sans"/>
                <a:ea typeface="IBM Plex Sans"/>
                <a:cs typeface="IBM Plex Sans"/>
                <a:sym typeface="IBM Plex Sans"/>
              </a:rPr>
              <a:t>Think about...</a:t>
            </a:r>
            <a:r>
              <a:rPr b="1" i="0" lang="en-US" sz="4800" u="none" cap="none" strike="noStrike">
                <a:solidFill>
                  <a:srgbClr val="00AEFD"/>
                </a:solidFill>
                <a:latin typeface="IBM Plex Sans"/>
                <a:ea typeface="IBM Plex Sans"/>
                <a:cs typeface="IBM Plex Sans"/>
                <a:sym typeface="IBM Plex Sans"/>
              </a:rPr>
              <a:t> what can we charge for?</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200"/>
              <a:buFont typeface="Arial"/>
              <a:buNone/>
            </a:pPr>
            <a:r>
              <a:rPr b="1" i="1" lang="en-US" sz="3200" u="none" cap="none" strike="noStrike">
                <a:solidFill>
                  <a:srgbClr val="00AEFD"/>
                </a:solidFill>
                <a:latin typeface="IBM Plex Sans"/>
                <a:ea typeface="IBM Plex Sans"/>
                <a:cs typeface="IBM Plex Sans"/>
                <a:sym typeface="IBM Plex Sans"/>
              </a:rPr>
              <a:t>Regular fees or One time payment?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chemeClr val="dk1"/>
              </a:solidFill>
              <a:latin typeface="IBM Plex Sans"/>
              <a:ea typeface="IBM Plex Sans"/>
              <a:cs typeface="IBM Plex Sans"/>
              <a:sym typeface="IBM Plex Sans"/>
            </a:endParaRPr>
          </a:p>
        </p:txBody>
      </p:sp>
      <p:sp>
        <p:nvSpPr>
          <p:cNvPr id="1786" name="Google Shape;1786;p152"/>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4: MAKE IT REAL </a:t>
            </a:r>
            <a:r>
              <a:rPr b="1" i="0" lang="en-US" sz="1400" u="none" cap="none" strike="noStrike">
                <a:solidFill>
                  <a:srgbClr val="000000"/>
                </a:solidFill>
                <a:latin typeface="IBM Plex Sans"/>
                <a:ea typeface="IBM Plex Sans"/>
                <a:cs typeface="IBM Plex Sans"/>
                <a:sym typeface="IBM Plex Sans"/>
              </a:rPr>
              <a:t>| Activity 4-2</a:t>
            </a:r>
            <a:r>
              <a:rPr b="1" i="0" lang="en-US" sz="1400" u="none" cap="none" strike="noStrike">
                <a:solidFill>
                  <a:schemeClr val="dk1"/>
                </a:solidFill>
                <a:latin typeface="IBM Plex Sans"/>
                <a:ea typeface="IBM Plex Sans"/>
                <a:cs typeface="IBM Plex Sans"/>
                <a:sym typeface="IBM Plex Sans"/>
              </a:rPr>
              <a:t> </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SUSTAINABILITY AND REVENUE</a:t>
            </a:r>
            <a:endParaRPr b="1" i="0" sz="3000" u="none" cap="none" strike="noStrike">
              <a:solidFill>
                <a:srgbClr val="000000"/>
              </a:solidFill>
              <a:latin typeface="IBM Plex Sans"/>
              <a:ea typeface="IBM Plex Sans"/>
              <a:cs typeface="IBM Plex Sans"/>
              <a:sym typeface="IBM Plex Sans"/>
            </a:endParaRPr>
          </a:p>
        </p:txBody>
      </p:sp>
      <p:pic>
        <p:nvPicPr>
          <p:cNvPr descr="Image result for thought bubble bulb" id="1787" name="Google Shape;1787;p152"/>
          <p:cNvPicPr preferRelativeResize="0"/>
          <p:nvPr/>
        </p:nvPicPr>
        <p:blipFill rotWithShape="1">
          <a:blip r:embed="rId3">
            <a:alphaModFix/>
          </a:blip>
          <a:srcRect b="49033" l="40551" r="3289" t="2255"/>
          <a:stretch/>
        </p:blipFill>
        <p:spPr>
          <a:xfrm flipH="1" rot="-1071313">
            <a:off x="732201" y="1782500"/>
            <a:ext cx="2258801" cy="1976224"/>
          </a:xfrm>
          <a:prstGeom prst="rect">
            <a:avLst/>
          </a:prstGeom>
          <a:noFill/>
          <a:ln>
            <a:noFill/>
          </a:ln>
        </p:spPr>
      </p:pic>
      <p:pic>
        <p:nvPicPr>
          <p:cNvPr id="1788" name="Google Shape;1788;p152"/>
          <p:cNvPicPr preferRelativeResize="0"/>
          <p:nvPr/>
        </p:nvPicPr>
        <p:blipFill rotWithShape="1">
          <a:blip r:embed="rId4">
            <a:alphaModFix/>
          </a:blip>
          <a:srcRect b="0" l="0" r="0" t="0"/>
          <a:stretch/>
        </p:blipFill>
        <p:spPr>
          <a:xfrm>
            <a:off x="742625" y="2060925"/>
            <a:ext cx="2021026" cy="156087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53"/>
          <p:cNvSpPr txBox="1"/>
          <p:nvPr/>
        </p:nvSpPr>
        <p:spPr>
          <a:xfrm>
            <a:off x="3572049" y="2527360"/>
            <a:ext cx="8136319"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4800" u="none" cap="none" strike="noStrike">
                <a:solidFill>
                  <a:schemeClr val="dk1"/>
                </a:solidFill>
                <a:latin typeface="IBM Plex Sans"/>
                <a:ea typeface="IBM Plex Sans"/>
                <a:cs typeface="IBM Plex Sans"/>
                <a:sym typeface="IBM Plex Sans"/>
              </a:rPr>
              <a:t>Think about...</a:t>
            </a:r>
            <a:r>
              <a:rPr b="1" i="0" lang="en-US" sz="4800" u="none" cap="none" strike="noStrike">
                <a:solidFill>
                  <a:srgbClr val="A64D79"/>
                </a:solidFill>
                <a:latin typeface="IBM Plex Sans"/>
                <a:ea typeface="IBM Plex Sans"/>
                <a:cs typeface="IBM Plex Sans"/>
                <a:sym typeface="IBM Plex Sans"/>
              </a:rPr>
              <a:t> </a:t>
            </a:r>
            <a:r>
              <a:rPr b="1" i="0" lang="en-US" sz="4800" u="none" cap="none" strike="noStrike">
                <a:solidFill>
                  <a:srgbClr val="00AEFD"/>
                </a:solidFill>
                <a:latin typeface="IBM Plex Sans"/>
                <a:ea typeface="IBM Plex Sans"/>
                <a:cs typeface="IBM Plex Sans"/>
                <a:sym typeface="IBM Plex Sans"/>
              </a:rPr>
              <a:t>can someone give us a donation?</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1" i="1" sz="32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rPr b="1" i="1" lang="en-US" sz="3200" u="none" cap="none" strike="noStrike">
                <a:solidFill>
                  <a:srgbClr val="00AEFD"/>
                </a:solidFill>
                <a:latin typeface="IBM Plex Sans"/>
                <a:ea typeface="IBM Plex Sans"/>
                <a:cs typeface="IBM Plex Sans"/>
                <a:sym typeface="IBM Plex Sans"/>
              </a:rPr>
              <a:t>Organizations and people who may want to help us?</a:t>
            </a:r>
            <a:endParaRPr b="1" i="1" sz="3200" u="none" cap="none" strike="noStrike">
              <a:solidFill>
                <a:srgbClr val="00AEFD"/>
              </a:solidFill>
              <a:latin typeface="IBM Plex Sans"/>
              <a:ea typeface="IBM Plex Sans"/>
              <a:cs typeface="IBM Plex Sans"/>
              <a:sym typeface="IBM Plex Sans"/>
            </a:endParaRPr>
          </a:p>
        </p:txBody>
      </p:sp>
      <p:sp>
        <p:nvSpPr>
          <p:cNvPr id="1794" name="Google Shape;1794;p153"/>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4: MAKE IT REAL </a:t>
            </a:r>
            <a:r>
              <a:rPr b="1" i="0" lang="en-US" sz="1400" u="none" cap="none" strike="noStrike">
                <a:solidFill>
                  <a:srgbClr val="000000"/>
                </a:solidFill>
                <a:latin typeface="IBM Plex Sans"/>
                <a:ea typeface="IBM Plex Sans"/>
                <a:cs typeface="IBM Plex Sans"/>
                <a:sym typeface="IBM Plex Sans"/>
              </a:rPr>
              <a:t>| Activity 4-2</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SUSTAINABILITY AND REVENUE</a:t>
            </a:r>
            <a:endParaRPr b="1" i="0" sz="3000" u="none" cap="none" strike="noStrike">
              <a:solidFill>
                <a:srgbClr val="000000"/>
              </a:solidFill>
              <a:latin typeface="IBM Plex Sans"/>
              <a:ea typeface="IBM Plex Sans"/>
              <a:cs typeface="IBM Plex Sans"/>
              <a:sym typeface="IBM Plex Sans"/>
            </a:endParaRPr>
          </a:p>
        </p:txBody>
      </p:sp>
      <p:pic>
        <p:nvPicPr>
          <p:cNvPr descr="Image result for thought bubble bulb" id="1795" name="Google Shape;1795;p153"/>
          <p:cNvPicPr preferRelativeResize="0"/>
          <p:nvPr/>
        </p:nvPicPr>
        <p:blipFill rotWithShape="1">
          <a:blip r:embed="rId3">
            <a:alphaModFix/>
          </a:blip>
          <a:srcRect b="49033" l="40551" r="3289" t="2255"/>
          <a:stretch/>
        </p:blipFill>
        <p:spPr>
          <a:xfrm flipH="1" rot="-1071313">
            <a:off x="732201" y="1782500"/>
            <a:ext cx="2258801" cy="1976224"/>
          </a:xfrm>
          <a:prstGeom prst="rect">
            <a:avLst/>
          </a:prstGeom>
          <a:noFill/>
          <a:ln>
            <a:noFill/>
          </a:ln>
        </p:spPr>
      </p:pic>
      <p:pic>
        <p:nvPicPr>
          <p:cNvPr id="1796" name="Google Shape;1796;p153"/>
          <p:cNvPicPr preferRelativeResize="0"/>
          <p:nvPr/>
        </p:nvPicPr>
        <p:blipFill rotWithShape="1">
          <a:blip r:embed="rId4">
            <a:alphaModFix/>
          </a:blip>
          <a:srcRect b="0" l="0" r="0" t="0"/>
          <a:stretch/>
        </p:blipFill>
        <p:spPr>
          <a:xfrm>
            <a:off x="742625" y="2060925"/>
            <a:ext cx="2021026" cy="156087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54"/>
          <p:cNvSpPr txBox="1"/>
          <p:nvPr/>
        </p:nvSpPr>
        <p:spPr>
          <a:xfrm>
            <a:off x="3572050" y="2282811"/>
            <a:ext cx="7755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IBM Plex Sans"/>
                <a:ea typeface="IBM Plex Sans"/>
                <a:cs typeface="IBM Plex Sans"/>
                <a:sym typeface="IBM Plex Sans"/>
              </a:rPr>
              <a:t>Think about...</a:t>
            </a:r>
            <a:r>
              <a:rPr b="1" i="0" lang="en-US" sz="4800" u="none" cap="none" strike="noStrike">
                <a:solidFill>
                  <a:srgbClr val="A64D79"/>
                </a:solidFill>
                <a:latin typeface="IBM Plex Sans"/>
                <a:ea typeface="IBM Plex Sans"/>
                <a:cs typeface="IBM Plex Sans"/>
                <a:sym typeface="IBM Plex Sans"/>
              </a:rPr>
              <a:t> </a:t>
            </a:r>
            <a:r>
              <a:rPr b="1" i="0" lang="en-US" sz="4800" u="none" cap="none" strike="noStrike">
                <a:solidFill>
                  <a:srgbClr val="00AEFD"/>
                </a:solidFill>
                <a:latin typeface="IBM Plex Sans"/>
                <a:ea typeface="IBM Plex Sans"/>
                <a:cs typeface="IBM Plex Sans"/>
                <a:sym typeface="IBM Plex Sans"/>
              </a:rPr>
              <a:t>can we reduce costs?</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1" i="1" sz="32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200"/>
              <a:buFont typeface="Arial"/>
              <a:buNone/>
            </a:pPr>
            <a:r>
              <a:rPr b="1" i="1" lang="en-US" sz="3200" u="none" cap="none" strike="noStrike">
                <a:solidFill>
                  <a:srgbClr val="00AEFD"/>
                </a:solidFill>
                <a:latin typeface="IBM Plex Sans"/>
                <a:ea typeface="IBM Plex Sans"/>
                <a:cs typeface="IBM Plex Sans"/>
                <a:sym typeface="IBM Plex Sans"/>
              </a:rPr>
              <a:t>Discounts or subsidies on the resources</a:t>
            </a:r>
            <a:endParaRPr b="1" i="1" sz="3200" u="none" cap="none" strike="noStrike">
              <a:solidFill>
                <a:srgbClr val="00AEFD"/>
              </a:solidFill>
              <a:latin typeface="IBM Plex Sans"/>
              <a:ea typeface="IBM Plex Sans"/>
              <a:cs typeface="IBM Plex Sans"/>
              <a:sym typeface="IBM Plex Sans"/>
            </a:endParaRPr>
          </a:p>
        </p:txBody>
      </p:sp>
      <p:sp>
        <p:nvSpPr>
          <p:cNvPr id="1802" name="Google Shape;1802;p154"/>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4: MAKE IT REAL </a:t>
            </a:r>
            <a:r>
              <a:rPr b="1" i="0" lang="en-US" sz="1400" u="none" cap="none" strike="noStrike">
                <a:solidFill>
                  <a:srgbClr val="000000"/>
                </a:solidFill>
                <a:latin typeface="IBM Plex Sans"/>
                <a:ea typeface="IBM Plex Sans"/>
                <a:cs typeface="IBM Plex Sans"/>
                <a:sym typeface="IBM Plex Sans"/>
              </a:rPr>
              <a:t>| Activity 4-2</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SUSTAINABILITY AND REVENUE</a:t>
            </a:r>
            <a:endParaRPr b="1" i="0" sz="3000" u="none" cap="none" strike="noStrike">
              <a:solidFill>
                <a:srgbClr val="000000"/>
              </a:solidFill>
              <a:latin typeface="IBM Plex Sans"/>
              <a:ea typeface="IBM Plex Sans"/>
              <a:cs typeface="IBM Plex Sans"/>
              <a:sym typeface="IBM Plex Sans"/>
            </a:endParaRPr>
          </a:p>
        </p:txBody>
      </p:sp>
      <p:pic>
        <p:nvPicPr>
          <p:cNvPr descr="Image result for thought bubble bulb" id="1803" name="Google Shape;1803;p154"/>
          <p:cNvPicPr preferRelativeResize="0"/>
          <p:nvPr/>
        </p:nvPicPr>
        <p:blipFill rotWithShape="1">
          <a:blip r:embed="rId3">
            <a:alphaModFix/>
          </a:blip>
          <a:srcRect b="49033" l="40551" r="3289" t="2255"/>
          <a:stretch/>
        </p:blipFill>
        <p:spPr>
          <a:xfrm flipH="1" rot="-1071313">
            <a:off x="732201" y="1782500"/>
            <a:ext cx="2258801" cy="1976224"/>
          </a:xfrm>
          <a:prstGeom prst="rect">
            <a:avLst/>
          </a:prstGeom>
          <a:noFill/>
          <a:ln>
            <a:noFill/>
          </a:ln>
        </p:spPr>
      </p:pic>
      <p:pic>
        <p:nvPicPr>
          <p:cNvPr id="1804" name="Google Shape;1804;p154"/>
          <p:cNvPicPr preferRelativeResize="0"/>
          <p:nvPr/>
        </p:nvPicPr>
        <p:blipFill rotWithShape="1">
          <a:blip r:embed="rId4">
            <a:alphaModFix/>
          </a:blip>
          <a:srcRect b="0" l="0" r="0" t="0"/>
          <a:stretch/>
        </p:blipFill>
        <p:spPr>
          <a:xfrm>
            <a:off x="742625" y="2060925"/>
            <a:ext cx="2021026" cy="156087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55"/>
          <p:cNvSpPr txBox="1"/>
          <p:nvPr/>
        </p:nvSpPr>
        <p:spPr>
          <a:xfrm>
            <a:off x="3572050" y="1793716"/>
            <a:ext cx="7755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IBM Plex Sans"/>
                <a:ea typeface="IBM Plex Sans"/>
                <a:cs typeface="IBM Plex Sans"/>
                <a:sym typeface="IBM Plex Sans"/>
              </a:rPr>
              <a:t>Think about...</a:t>
            </a:r>
            <a:r>
              <a:rPr b="1" i="0" lang="en-US" sz="4800" u="none" cap="none" strike="noStrike">
                <a:solidFill>
                  <a:srgbClr val="A64D79"/>
                </a:solidFill>
                <a:latin typeface="IBM Plex Sans"/>
                <a:ea typeface="IBM Plex Sans"/>
                <a:cs typeface="IBM Plex Sans"/>
                <a:sym typeface="IBM Plex Sans"/>
              </a:rPr>
              <a:t> </a:t>
            </a:r>
            <a:r>
              <a:rPr b="1" i="0" lang="en-US" sz="4800" u="none" cap="none" strike="noStrike">
                <a:solidFill>
                  <a:srgbClr val="00AEFD"/>
                </a:solidFill>
                <a:latin typeface="IBM Plex Sans"/>
                <a:ea typeface="IBM Plex Sans"/>
                <a:cs typeface="IBM Plex Sans"/>
                <a:sym typeface="IBM Plex Sans"/>
              </a:rPr>
              <a:t>other ways to raise funds?</a:t>
            </a:r>
            <a:endParaRPr b="1" i="0" sz="4800" u="none" cap="none" strike="noStrike">
              <a:solidFill>
                <a:srgbClr val="000000"/>
              </a:solidFill>
              <a:latin typeface="IBM Plex Sans"/>
              <a:ea typeface="IBM Plex Sans"/>
              <a:cs typeface="IBM Plex Sans"/>
              <a:sym typeface="IBM Plex Sans"/>
            </a:endParaRPr>
          </a:p>
        </p:txBody>
      </p:sp>
      <p:sp>
        <p:nvSpPr>
          <p:cNvPr id="1810" name="Google Shape;1810;p155"/>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4: MAKE IT REAL </a:t>
            </a:r>
            <a:r>
              <a:rPr b="1" i="0" lang="en-US" sz="1400" u="none" cap="none" strike="noStrike">
                <a:solidFill>
                  <a:srgbClr val="000000"/>
                </a:solidFill>
                <a:latin typeface="IBM Plex Sans"/>
                <a:ea typeface="IBM Plex Sans"/>
                <a:cs typeface="IBM Plex Sans"/>
                <a:sym typeface="IBM Plex Sans"/>
              </a:rPr>
              <a:t>| Activity 4-2</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SUSTAINABILITY AND REVENUE</a:t>
            </a:r>
            <a:endParaRPr sz="1800">
              <a:solidFill>
                <a:schemeClr val="dk1"/>
              </a:solidFill>
              <a:latin typeface="Calibri"/>
              <a:ea typeface="Calibri"/>
              <a:cs typeface="Calibri"/>
              <a:sym typeface="Calibri"/>
            </a:endParaRPr>
          </a:p>
        </p:txBody>
      </p:sp>
      <p:pic>
        <p:nvPicPr>
          <p:cNvPr descr="Image result for thought bubble bulb" id="1811" name="Google Shape;1811;p155"/>
          <p:cNvPicPr preferRelativeResize="0"/>
          <p:nvPr/>
        </p:nvPicPr>
        <p:blipFill rotWithShape="1">
          <a:blip r:embed="rId3">
            <a:alphaModFix/>
          </a:blip>
          <a:srcRect b="49033" l="40551" r="3289" t="2255"/>
          <a:stretch/>
        </p:blipFill>
        <p:spPr>
          <a:xfrm flipH="1" rot="-1071313">
            <a:off x="732201" y="1782500"/>
            <a:ext cx="2258801" cy="1976224"/>
          </a:xfrm>
          <a:prstGeom prst="rect">
            <a:avLst/>
          </a:prstGeom>
          <a:noFill/>
          <a:ln>
            <a:noFill/>
          </a:ln>
        </p:spPr>
      </p:pic>
      <p:pic>
        <p:nvPicPr>
          <p:cNvPr id="1812" name="Google Shape;1812;p155"/>
          <p:cNvPicPr preferRelativeResize="0"/>
          <p:nvPr/>
        </p:nvPicPr>
        <p:blipFill rotWithShape="1">
          <a:blip r:embed="rId4">
            <a:alphaModFix/>
          </a:blip>
          <a:srcRect b="0" l="0" r="0" t="0"/>
          <a:stretch/>
        </p:blipFill>
        <p:spPr>
          <a:xfrm>
            <a:off x="742625" y="2060925"/>
            <a:ext cx="2021026" cy="156087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56"/>
          <p:cNvSpPr txBox="1"/>
          <p:nvPr/>
        </p:nvSpPr>
        <p:spPr>
          <a:xfrm>
            <a:off x="1169892" y="1872343"/>
            <a:ext cx="10346700" cy="4169228"/>
          </a:xfrm>
          <a:prstGeom prst="rect">
            <a:avLst/>
          </a:prstGeom>
          <a:no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IBM Plex Sans"/>
                <a:ea typeface="IBM Plex Sans"/>
                <a:cs typeface="IBM Plex Sans"/>
                <a:sym typeface="IBM Plex Sans"/>
              </a:rPr>
              <a:t>To raise resources for your idea...</a:t>
            </a:r>
            <a:endParaRPr b="1" i="0" sz="3600" u="none" cap="none" strike="noStrike">
              <a:solidFill>
                <a:srgbClr val="000000"/>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IBM Plex Sans Light"/>
              <a:ea typeface="IBM Plex Sans Light"/>
              <a:cs typeface="IBM Plex Sans Light"/>
              <a:sym typeface="IBM Plex Sans Light"/>
            </a:endParaRPr>
          </a:p>
          <a:p>
            <a:pPr indent="-355600" lvl="0" marL="457200" marR="0" rtl="0" algn="l">
              <a:lnSpc>
                <a:spcPct val="115000"/>
              </a:lnSpc>
              <a:spcBef>
                <a:spcPts val="0"/>
              </a:spcBef>
              <a:spcAft>
                <a:spcPts val="0"/>
              </a:spcAft>
              <a:buClr>
                <a:srgbClr val="000000"/>
              </a:buClr>
              <a:buSzPts val="2000"/>
              <a:buFont typeface="IBM Plex Sans Light"/>
              <a:buAutoNum type="arabicPeriod"/>
            </a:pPr>
            <a:r>
              <a:rPr b="0" i="0" lang="en-US" sz="2000" u="none" cap="none" strike="noStrike">
                <a:solidFill>
                  <a:srgbClr val="000000"/>
                </a:solidFill>
                <a:latin typeface="IBM Plex Sans Light"/>
                <a:ea typeface="IBM Plex Sans Light"/>
                <a:cs typeface="IBM Plex Sans Light"/>
                <a:sym typeface="IBM Plex Sans Light"/>
              </a:rPr>
              <a:t>Consider </a:t>
            </a:r>
            <a:r>
              <a:rPr b="1" i="0" lang="en-US" sz="2000" u="none" cap="none" strike="noStrike">
                <a:solidFill>
                  <a:srgbClr val="00AEFD"/>
                </a:solidFill>
                <a:latin typeface="IBM Plex Sans"/>
                <a:ea typeface="IBM Plex Sans"/>
                <a:cs typeface="IBM Plex Sans"/>
                <a:sym typeface="IBM Plex Sans"/>
              </a:rPr>
              <a:t>stakeholders</a:t>
            </a:r>
            <a:r>
              <a:rPr b="1" i="0" lang="en-US" sz="2000" u="none" cap="none" strike="noStrike">
                <a:solidFill>
                  <a:srgbClr val="000000"/>
                </a:solidFill>
                <a:latin typeface="IBM Plex Sans"/>
                <a:ea typeface="IBM Plex Sans"/>
                <a:cs typeface="IBM Plex Sans"/>
                <a:sym typeface="IBM Plex Sans"/>
              </a:rPr>
              <a:t> </a:t>
            </a:r>
            <a:r>
              <a:rPr b="0" i="0" lang="en-US" sz="2000" u="none" cap="none" strike="noStrike">
                <a:solidFill>
                  <a:srgbClr val="000000"/>
                </a:solidFill>
                <a:latin typeface="IBM Plex Sans Light"/>
                <a:ea typeface="IBM Plex Sans Light"/>
                <a:cs typeface="IBM Plex Sans Light"/>
                <a:sym typeface="IBM Plex Sans Light"/>
              </a:rPr>
              <a:t>(looking at your stakeholder map from phase 1) who share your vision and might be interested in supporting you idea. i.e., Start-up capital</a:t>
            </a:r>
            <a:endParaRPr b="0" i="0" sz="2000" u="none" cap="none" strike="noStrike">
              <a:solidFill>
                <a:srgbClr val="000000"/>
              </a:solidFill>
              <a:latin typeface="IBM Plex Sans Light"/>
              <a:ea typeface="IBM Plex Sans Light"/>
              <a:cs typeface="IBM Plex Sans Light"/>
              <a:sym typeface="IBM Plex Sans Light"/>
            </a:endParaRPr>
          </a:p>
          <a:p>
            <a:pPr indent="-355600" lvl="0" marL="457200" marR="0" rtl="0" algn="l">
              <a:lnSpc>
                <a:spcPct val="115000"/>
              </a:lnSpc>
              <a:spcBef>
                <a:spcPts val="0"/>
              </a:spcBef>
              <a:spcAft>
                <a:spcPts val="0"/>
              </a:spcAft>
              <a:buClr>
                <a:srgbClr val="000000"/>
              </a:buClr>
              <a:buSzPts val="2000"/>
              <a:buFont typeface="IBM Plex Sans Light"/>
              <a:buAutoNum type="arabicPeriod"/>
            </a:pPr>
            <a:r>
              <a:rPr b="0" i="0" lang="en-US" sz="2000" u="none" cap="none" strike="noStrike">
                <a:solidFill>
                  <a:srgbClr val="000000"/>
                </a:solidFill>
                <a:latin typeface="IBM Plex Sans Light"/>
                <a:ea typeface="IBM Plex Sans Light"/>
                <a:cs typeface="IBM Plex Sans Light"/>
                <a:sym typeface="IBM Plex Sans Light"/>
              </a:rPr>
              <a:t>Look at other </a:t>
            </a:r>
            <a:r>
              <a:rPr b="1" i="0" lang="en-US" sz="2000" u="none" cap="none" strike="noStrike">
                <a:solidFill>
                  <a:srgbClr val="00AEFD"/>
                </a:solidFill>
                <a:latin typeface="IBM Plex Sans"/>
                <a:ea typeface="IBM Plex Sans"/>
                <a:cs typeface="IBM Plex Sans"/>
                <a:sym typeface="IBM Plex Sans"/>
              </a:rPr>
              <a:t>institutions that might adopt your project</a:t>
            </a:r>
            <a:r>
              <a:rPr b="1" i="0" lang="en-US" sz="2000" u="none" cap="none" strike="noStrike">
                <a:solidFill>
                  <a:srgbClr val="000000"/>
                </a:solidFill>
                <a:latin typeface="IBM Plex Sans"/>
                <a:ea typeface="IBM Plex Sans"/>
                <a:cs typeface="IBM Plex Sans"/>
                <a:sym typeface="IBM Plex Sans"/>
              </a:rPr>
              <a:t>. </a:t>
            </a:r>
            <a:endParaRPr b="1" i="0" sz="2000" u="none" cap="none" strike="noStrike">
              <a:solidFill>
                <a:srgbClr val="000000"/>
              </a:solidFill>
              <a:latin typeface="IBM Plex Sans"/>
              <a:ea typeface="IBM Plex Sans"/>
              <a:cs typeface="IBM Plex Sans"/>
              <a:sym typeface="IBM Plex Sans"/>
            </a:endParaRPr>
          </a:p>
          <a:p>
            <a:pPr indent="-355600" lvl="0" marL="457200" marR="0" rtl="0" algn="l">
              <a:lnSpc>
                <a:spcPct val="115000"/>
              </a:lnSpc>
              <a:spcBef>
                <a:spcPts val="0"/>
              </a:spcBef>
              <a:spcAft>
                <a:spcPts val="0"/>
              </a:spcAft>
              <a:buClr>
                <a:srgbClr val="000000"/>
              </a:buClr>
              <a:buSzPts val="2000"/>
              <a:buFont typeface="IBM Plex Sans Light"/>
              <a:buAutoNum type="arabicPeriod"/>
            </a:pPr>
            <a:r>
              <a:rPr b="0" i="0" lang="en-US" sz="2000" u="none" cap="none" strike="noStrike">
                <a:solidFill>
                  <a:srgbClr val="000000"/>
                </a:solidFill>
                <a:latin typeface="IBM Plex Sans Light"/>
                <a:ea typeface="IBM Plex Sans Light"/>
                <a:cs typeface="IBM Plex Sans Light"/>
                <a:sym typeface="IBM Plex Sans Light"/>
              </a:rPr>
              <a:t>Look at </a:t>
            </a:r>
            <a:r>
              <a:rPr b="1" i="0" lang="en-US" sz="2000" u="none" cap="none" strike="noStrike">
                <a:solidFill>
                  <a:srgbClr val="00AEFD"/>
                </a:solidFill>
                <a:latin typeface="IBM Plex Sans"/>
                <a:ea typeface="IBM Plex Sans"/>
                <a:cs typeface="IBM Plex Sans"/>
                <a:sym typeface="IBM Plex Sans"/>
              </a:rPr>
              <a:t>aspects of your idea that could generate revenue</a:t>
            </a:r>
            <a:r>
              <a:rPr b="0" i="0" lang="en-US" sz="2000" u="none" cap="none" strike="noStrike">
                <a:solidFill>
                  <a:srgbClr val="000000"/>
                </a:solidFill>
                <a:latin typeface="IBM Plex Sans Light"/>
                <a:ea typeface="IBM Plex Sans Light"/>
                <a:cs typeface="IBM Plex Sans Light"/>
                <a:sym typeface="IBM Plex Sans Light"/>
              </a:rPr>
              <a:t> i.e., be paid for (In most cases charging your target beneficiaries is not appropriate)</a:t>
            </a:r>
            <a:endParaRPr b="0" i="0" sz="2000" u="none" cap="none" strike="noStrike">
              <a:solidFill>
                <a:srgbClr val="000000"/>
              </a:solidFill>
              <a:latin typeface="IBM Plex Sans Light"/>
              <a:ea typeface="IBM Plex Sans Light"/>
              <a:cs typeface="IBM Plex Sans Light"/>
              <a:sym typeface="IBM Plex Sans Light"/>
            </a:endParaRPr>
          </a:p>
          <a:p>
            <a:pPr indent="-355600" lvl="0" marL="457200" marR="0" rtl="0" algn="l">
              <a:lnSpc>
                <a:spcPct val="115000"/>
              </a:lnSpc>
              <a:spcBef>
                <a:spcPts val="0"/>
              </a:spcBef>
              <a:spcAft>
                <a:spcPts val="0"/>
              </a:spcAft>
              <a:buClr>
                <a:srgbClr val="000000"/>
              </a:buClr>
              <a:buSzPts val="2000"/>
              <a:buFont typeface="IBM Plex Sans Light"/>
              <a:buAutoNum type="arabicPeriod"/>
            </a:pPr>
            <a:r>
              <a:rPr b="0" i="0" lang="en-US" sz="2000" u="none" cap="none" strike="noStrike">
                <a:solidFill>
                  <a:srgbClr val="000000"/>
                </a:solidFill>
                <a:latin typeface="IBM Plex Sans Light"/>
                <a:ea typeface="IBM Plex Sans Light"/>
                <a:cs typeface="IBM Plex Sans Light"/>
                <a:sym typeface="IBM Plex Sans Light"/>
              </a:rPr>
              <a:t>Identify </a:t>
            </a:r>
            <a:r>
              <a:rPr b="1" i="0" lang="en-US" sz="2000" u="none" cap="none" strike="noStrike">
                <a:solidFill>
                  <a:srgbClr val="00AEFD"/>
                </a:solidFill>
                <a:latin typeface="IBM Plex Sans"/>
                <a:ea typeface="IBM Plex Sans"/>
                <a:cs typeface="IBM Plex Sans"/>
                <a:sym typeface="IBM Plex Sans"/>
              </a:rPr>
              <a:t>stakeholders who might provide input at no costs</a:t>
            </a:r>
            <a:r>
              <a:rPr b="0" i="0" lang="en-US" sz="2000" u="none" cap="none" strike="noStrike">
                <a:solidFill>
                  <a:srgbClr val="000000"/>
                </a:solidFill>
                <a:latin typeface="IBM Plex Sans Light"/>
                <a:ea typeface="IBM Plex Sans Light"/>
                <a:cs typeface="IBM Plex Sans Light"/>
                <a:sym typeface="IBM Plex Sans Light"/>
              </a:rPr>
              <a:t>,  In kind contributions, such as technical assistance, services, volunteers or equipment. </a:t>
            </a:r>
            <a:endParaRPr b="0" i="0" sz="2000" u="none" cap="none" strike="noStrike">
              <a:solidFill>
                <a:srgbClr val="000000"/>
              </a:solidFill>
              <a:latin typeface="IBM Plex Sans Light"/>
              <a:ea typeface="IBM Plex Sans Light"/>
              <a:cs typeface="IBM Plex Sans Light"/>
              <a:sym typeface="IBM Plex Sans Light"/>
            </a:endParaRPr>
          </a:p>
          <a:p>
            <a:pPr indent="-342900" lvl="0" marL="457200" marR="0" rtl="0" algn="l">
              <a:lnSpc>
                <a:spcPct val="115000"/>
              </a:lnSpc>
              <a:spcBef>
                <a:spcPts val="0"/>
              </a:spcBef>
              <a:spcAft>
                <a:spcPts val="0"/>
              </a:spcAft>
              <a:buClr>
                <a:srgbClr val="000000"/>
              </a:buClr>
              <a:buSzPts val="1800"/>
              <a:buFont typeface="IBM Plex Sans Light"/>
              <a:buAutoNum type="arabicPeriod"/>
            </a:pPr>
            <a:r>
              <a:rPr b="0" i="0" lang="en-US" sz="2000" u="none" cap="none" strike="noStrike">
                <a:solidFill>
                  <a:srgbClr val="000000"/>
                </a:solidFill>
                <a:latin typeface="IBM Plex Sans Light"/>
                <a:ea typeface="IBM Plex Sans Light"/>
                <a:cs typeface="IBM Plex Sans Light"/>
                <a:sym typeface="IBM Plex Sans Light"/>
              </a:rPr>
              <a:t>Consider </a:t>
            </a:r>
            <a:r>
              <a:rPr b="1" i="0" lang="en-US" sz="2000" u="none" cap="none" strike="noStrike">
                <a:solidFill>
                  <a:srgbClr val="00AEFD"/>
                </a:solidFill>
                <a:latin typeface="IBM Plex Sans"/>
                <a:ea typeface="IBM Plex Sans"/>
                <a:cs typeface="IBM Plex Sans"/>
                <a:sym typeface="IBM Plex Sans"/>
              </a:rPr>
              <a:t>aspects of your idea that can continue without input</a:t>
            </a:r>
            <a:r>
              <a:rPr b="0" i="0" lang="en-US" sz="2000" u="none" cap="none" strike="noStrike">
                <a:solidFill>
                  <a:srgbClr val="000000"/>
                </a:solidFill>
                <a:latin typeface="IBM Plex Sans Light"/>
                <a:ea typeface="IBM Plex Sans Light"/>
                <a:cs typeface="IBM Plex Sans Light"/>
                <a:sym typeface="IBM Plex Sans Light"/>
              </a:rPr>
              <a:t>. </a:t>
            </a:r>
            <a:br>
              <a:rPr b="0" i="0" lang="en-US" sz="1800" u="none" cap="none" strike="noStrike">
                <a:solidFill>
                  <a:srgbClr val="000000"/>
                </a:solidFill>
                <a:latin typeface="IBM Plex Sans Light"/>
                <a:ea typeface="IBM Plex Sans Light"/>
                <a:cs typeface="IBM Plex Sans Light"/>
                <a:sym typeface="IBM Plex Sans Light"/>
              </a:rPr>
            </a:br>
            <a:endParaRPr b="0" i="0" sz="1800" u="none" cap="none" strike="noStrike">
              <a:solidFill>
                <a:srgbClr val="000000"/>
              </a:solidFill>
              <a:latin typeface="IBM Plex Sans Light"/>
              <a:ea typeface="IBM Plex Sans Light"/>
              <a:cs typeface="IBM Plex Sans Light"/>
              <a:sym typeface="IBM Plex Sans Light"/>
            </a:endParaRPr>
          </a:p>
        </p:txBody>
      </p:sp>
      <p:sp>
        <p:nvSpPr>
          <p:cNvPr id="1818" name="Google Shape;1818;p156"/>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4: MAKE IT REAL </a:t>
            </a:r>
            <a:r>
              <a:rPr b="1" i="0" lang="en-US" sz="1400" u="none" cap="none" strike="noStrike">
                <a:solidFill>
                  <a:srgbClr val="000000"/>
                </a:solidFill>
                <a:latin typeface="IBM Plex Sans"/>
                <a:ea typeface="IBM Plex Sans"/>
                <a:cs typeface="IBM Plex Sans"/>
                <a:sym typeface="IBM Plex Sans"/>
              </a:rPr>
              <a:t>| Activity 4-2</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SUSTAINABILITY AND REVENUE</a:t>
            </a:r>
            <a:endParaRPr sz="1800">
              <a:solidFill>
                <a:schemeClr val="dk1"/>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pic>
        <p:nvPicPr>
          <p:cNvPr id="1824" name="Google Shape;1824;p157"/>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825" name="Google Shape;1825;p157"/>
          <p:cNvSpPr txBox="1"/>
          <p:nvPr/>
        </p:nvSpPr>
        <p:spPr>
          <a:xfrm>
            <a:off x="1168225" y="1408175"/>
            <a:ext cx="9481500" cy="405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PHASE 4: MAKE IT REAL | Activity 4-3</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rgbClr val="FFFFFF"/>
                </a:solidFill>
                <a:latin typeface="IBM Plex Sans"/>
                <a:ea typeface="IBM Plex Sans"/>
                <a:cs typeface="IBM Plex Sans"/>
                <a:sym typeface="IBM Plex Sans"/>
              </a:rPr>
              <a:t>WHAT IS THE FINAL SOLUTION?</a:t>
            </a:r>
            <a:endParaRPr b="1" i="0" sz="72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IBM Plex Sans"/>
                <a:ea typeface="IBM Plex Sans"/>
                <a:cs typeface="IBM Plex Sans"/>
                <a:sym typeface="IBM Plex Sans"/>
              </a:rPr>
              <a:t>WORKING WITH FEEDBACK</a:t>
            </a:r>
            <a:endParaRPr b="0" i="0" sz="36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rgbClr val="FFFFFF"/>
              </a:solidFill>
              <a:latin typeface="IBM Plex Sans"/>
              <a:ea typeface="IBM Plex Sans"/>
              <a:cs typeface="IBM Plex Sans"/>
              <a:sym typeface="IBM Plex Sans"/>
            </a:endParaRPr>
          </a:p>
        </p:txBody>
      </p:sp>
      <p:cxnSp>
        <p:nvCxnSpPr>
          <p:cNvPr id="1826" name="Google Shape;1826;p157"/>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158"/>
          <p:cNvSpPr txBox="1"/>
          <p:nvPr/>
        </p:nvSpPr>
        <p:spPr>
          <a:xfrm>
            <a:off x="1555650" y="2293500"/>
            <a:ext cx="94236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4800" u="none" cap="none" strike="noStrike">
                <a:solidFill>
                  <a:srgbClr val="000000"/>
                </a:solidFill>
                <a:latin typeface="IBM Plex Sans"/>
                <a:ea typeface="IBM Plex Sans"/>
                <a:cs typeface="IBM Plex Sans"/>
                <a:sym typeface="IBM Plex Sans"/>
              </a:rPr>
              <a:t>Take the </a:t>
            </a:r>
            <a:r>
              <a:rPr b="1" i="0" lang="en-US" sz="4800" u="sng" cap="none" strike="noStrike">
                <a:solidFill>
                  <a:srgbClr val="00AEFD"/>
                </a:solidFill>
                <a:latin typeface="IBM Plex Sans"/>
                <a:ea typeface="IBM Plex Sans"/>
                <a:cs typeface="IBM Plex Sans"/>
                <a:sym typeface="IBM Plex Sans"/>
              </a:rPr>
              <a:t>prototype and solution to its final version</a:t>
            </a:r>
            <a:r>
              <a:rPr b="1" i="0" lang="en-US" sz="4800" u="none" cap="none" strike="noStrike">
                <a:solidFill>
                  <a:srgbClr val="000000"/>
                </a:solidFill>
                <a:latin typeface="IBM Plex Sans"/>
                <a:ea typeface="IBM Plex Sans"/>
                <a:cs typeface="IBM Plex Sans"/>
                <a:sym typeface="IBM Plex Sans"/>
              </a:rPr>
              <a:t> based on learnings from feedback and resource planning.</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8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1833" name="Google Shape;1833;p158"/>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4 MAKE IT REAL | Activity 4-3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WORKING WITH FEEDBACK</a:t>
            </a:r>
            <a:br>
              <a:rPr b="1" i="0" lang="en-US" sz="3000" u="none" cap="none" strike="noStrike">
                <a:solidFill>
                  <a:srgbClr val="000000"/>
                </a:solidFill>
                <a:latin typeface="IBM Plex Sans"/>
                <a:ea typeface="IBM Plex Sans"/>
                <a:cs typeface="IBM Plex Sans"/>
                <a:sym typeface="IBM Plex Sans"/>
              </a:rPr>
            </a:b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pic>
        <p:nvPicPr>
          <p:cNvPr descr="Image result for collapsed pottery clay" id="1839" name="Google Shape;1839;p159"/>
          <p:cNvPicPr preferRelativeResize="0"/>
          <p:nvPr/>
        </p:nvPicPr>
        <p:blipFill rotWithShape="1">
          <a:blip r:embed="rId3">
            <a:alphaModFix/>
          </a:blip>
          <a:srcRect b="0" l="0" r="0" t="11870"/>
          <a:stretch/>
        </p:blipFill>
        <p:spPr>
          <a:xfrm>
            <a:off x="0" y="-918325"/>
            <a:ext cx="12192000" cy="6575974"/>
          </a:xfrm>
          <a:prstGeom prst="rect">
            <a:avLst/>
          </a:prstGeom>
          <a:noFill/>
          <a:ln>
            <a:noFill/>
          </a:ln>
        </p:spPr>
      </p:pic>
      <p:sp>
        <p:nvSpPr>
          <p:cNvPr id="1840" name="Google Shape;1840;p159"/>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rgbClr val="FFFFFF"/>
                </a:solidFill>
                <a:latin typeface="IBM Plex Sans"/>
                <a:ea typeface="IBM Plex Sans"/>
                <a:cs typeface="IBM Plex Sans"/>
                <a:sym typeface="IBM Plex Sans"/>
              </a:rPr>
              <a:t>PHASE 4 MAKE IT REAL | Activity 4-3</a:t>
            </a:r>
            <a:endParaRPr b="1" i="0" sz="1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rgbClr val="FFFFFF"/>
                </a:solidFill>
                <a:latin typeface="IBM Plex Sans"/>
                <a:ea typeface="IBM Plex Sans"/>
                <a:cs typeface="IBM Plex Sans"/>
                <a:sym typeface="IBM Plex Sans"/>
              </a:rPr>
              <a:t>WORKING WITH FEEDBACK</a:t>
            </a:r>
            <a:br>
              <a:rPr b="1" i="0" lang="en-US" sz="3000" u="none" cap="none" strike="noStrike">
                <a:solidFill>
                  <a:srgbClr val="FFFFFF"/>
                </a:solidFill>
                <a:latin typeface="IBM Plex Sans"/>
                <a:ea typeface="IBM Plex Sans"/>
                <a:cs typeface="IBM Plex Sans"/>
                <a:sym typeface="IBM Plex Sans"/>
              </a:rPr>
            </a:br>
            <a:endParaRPr b="1" i="0" sz="30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IBM Plex Sans"/>
              <a:ea typeface="IBM Plex Sans"/>
              <a:cs typeface="IBM Plex Sans"/>
              <a:sym typeface="IBM Plex Sans"/>
            </a:endParaRPr>
          </a:p>
        </p:txBody>
      </p:sp>
      <p:pic>
        <p:nvPicPr>
          <p:cNvPr id="1841" name="Google Shape;1841;p159"/>
          <p:cNvPicPr preferRelativeResize="0"/>
          <p:nvPr/>
        </p:nvPicPr>
        <p:blipFill rotWithShape="1">
          <a:blip r:embed="rId4">
            <a:alphaModFix/>
          </a:blip>
          <a:srcRect b="0" l="0" r="1601" t="1999"/>
          <a:stretch/>
        </p:blipFill>
        <p:spPr>
          <a:xfrm>
            <a:off x="0" y="5657651"/>
            <a:ext cx="12192001" cy="1200350"/>
          </a:xfrm>
          <a:prstGeom prst="rect">
            <a:avLst/>
          </a:prstGeom>
          <a:noFill/>
          <a:ln>
            <a:noFill/>
          </a:ln>
        </p:spPr>
      </p:pic>
      <p:sp>
        <p:nvSpPr>
          <p:cNvPr id="1842" name="Google Shape;1842;p159"/>
          <p:cNvSpPr txBox="1"/>
          <p:nvPr/>
        </p:nvSpPr>
        <p:spPr>
          <a:xfrm>
            <a:off x="372500" y="6334700"/>
            <a:ext cx="11622000" cy="28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n-US" sz="3000" u="none" cap="none" strike="noStrike">
                <a:solidFill>
                  <a:srgbClr val="FFFFFF"/>
                </a:solidFill>
                <a:latin typeface="IBM Plex Sans"/>
                <a:ea typeface="IBM Plex Sans"/>
                <a:cs typeface="IBM Plex Sans"/>
                <a:sym typeface="IBM Plex Sans"/>
              </a:rPr>
              <a:t>A good solution is usually perfected </a:t>
            </a:r>
            <a:r>
              <a:rPr b="0" i="1" lang="en-US" sz="3000" u="sng" cap="none" strike="noStrike">
                <a:solidFill>
                  <a:srgbClr val="FFFFFF"/>
                </a:solidFill>
                <a:latin typeface="IBM Plex Sans"/>
                <a:ea typeface="IBM Plex Sans"/>
                <a:cs typeface="IBM Plex Sans"/>
                <a:sym typeface="IBM Plex Sans"/>
              </a:rPr>
              <a:t>after many rounds of iteration.</a:t>
            </a:r>
            <a:br>
              <a:rPr b="0" i="1" lang="en-US" sz="3000" u="none" cap="none" strike="noStrike">
                <a:solidFill>
                  <a:srgbClr val="FFFFFF"/>
                </a:solidFill>
                <a:latin typeface="IBM Plex Sans"/>
                <a:ea typeface="IBM Plex Sans"/>
                <a:cs typeface="IBM Plex Sans"/>
                <a:sym typeface="IBM Plex Sans"/>
              </a:rPr>
            </a:br>
            <a:endParaRPr b="0" i="1" sz="30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7"/>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98" name="Google Shape;198;p27"/>
          <p:cNvSpPr txBox="1"/>
          <p:nvPr/>
        </p:nvSpPr>
        <p:spPr>
          <a:xfrm>
            <a:off x="1168225" y="2321546"/>
            <a:ext cx="91758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1</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OBSERVE + UNDERSTAND</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pic>
        <p:nvPicPr>
          <p:cNvPr id="1848" name="Google Shape;1848;p160"/>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849" name="Google Shape;1849;p160"/>
          <p:cNvSpPr txBox="1"/>
          <p:nvPr/>
        </p:nvSpPr>
        <p:spPr>
          <a:xfrm>
            <a:off x="1168225" y="1408175"/>
            <a:ext cx="9050400" cy="402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IBM Plex Sans"/>
                <a:ea typeface="IBM Plex Sans"/>
                <a:cs typeface="IBM Plex Sans"/>
                <a:sym typeface="IBM Plex Sans"/>
              </a:rPr>
              <a:t>PHASE 4: MAKE IT REAL | Activity 4-4</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rgbClr val="FFFFFF"/>
                </a:solidFill>
                <a:latin typeface="IBM Plex Sans"/>
                <a:ea typeface="IBM Plex Sans"/>
                <a:cs typeface="IBM Plex Sans"/>
                <a:sym typeface="IBM Plex Sans"/>
              </a:rPr>
              <a:t>HOW CAN I SELL MY IDEA?</a:t>
            </a:r>
            <a:endParaRPr b="1" i="0" sz="72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IBM Plex Sans"/>
                <a:ea typeface="IBM Plex Sans"/>
                <a:cs typeface="IBM Plex Sans"/>
                <a:sym typeface="IBM Plex Sans"/>
              </a:rPr>
              <a:t>CRAFTING THE PITCH</a:t>
            </a:r>
            <a:endParaRPr b="0" i="0" sz="36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rgbClr val="FFFFFF"/>
              </a:solidFill>
              <a:latin typeface="IBM Plex Sans"/>
              <a:ea typeface="IBM Plex Sans"/>
              <a:cs typeface="IBM Plex Sans"/>
              <a:sym typeface="IBM Plex Sans"/>
            </a:endParaRPr>
          </a:p>
        </p:txBody>
      </p:sp>
      <p:cxnSp>
        <p:nvCxnSpPr>
          <p:cNvPr id="1850" name="Google Shape;1850;p160"/>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161"/>
          <p:cNvSpPr txBox="1"/>
          <p:nvPr/>
        </p:nvSpPr>
        <p:spPr>
          <a:xfrm>
            <a:off x="1555650" y="2293500"/>
            <a:ext cx="94236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4800" u="none" cap="none" strike="noStrike">
                <a:solidFill>
                  <a:srgbClr val="000000"/>
                </a:solidFill>
                <a:latin typeface="IBM Plex Sans"/>
                <a:ea typeface="IBM Plex Sans"/>
                <a:cs typeface="IBM Plex Sans"/>
                <a:sym typeface="IBM Plex Sans"/>
              </a:rPr>
              <a:t>Create a </a:t>
            </a:r>
            <a:r>
              <a:rPr b="1" i="0" lang="en-US" sz="4800" u="sng" cap="none" strike="noStrike">
                <a:solidFill>
                  <a:srgbClr val="00AEFD"/>
                </a:solidFill>
                <a:latin typeface="IBM Plex Sans"/>
                <a:ea typeface="IBM Plex Sans"/>
                <a:cs typeface="IBM Plex Sans"/>
                <a:sym typeface="IBM Plex Sans"/>
              </a:rPr>
              <a:t>short impactful presentation</a:t>
            </a:r>
            <a:r>
              <a:rPr b="1" i="0" lang="en-US" sz="4800" u="none" cap="none" strike="noStrike">
                <a:solidFill>
                  <a:srgbClr val="000000"/>
                </a:solidFill>
                <a:latin typeface="IBM Plex Sans"/>
                <a:ea typeface="IBM Plex Sans"/>
                <a:cs typeface="IBM Plex Sans"/>
                <a:sym typeface="IBM Plex Sans"/>
              </a:rPr>
              <a:t> to share your solution with the judges. </a:t>
            </a:r>
            <a:br>
              <a:rPr b="1" i="0" lang="en-US" sz="4800" u="none" cap="none" strike="noStrike">
                <a:solidFill>
                  <a:srgbClr val="000000"/>
                </a:solidFill>
                <a:latin typeface="IBM Plex Sans"/>
                <a:ea typeface="IBM Plex Sans"/>
                <a:cs typeface="IBM Plex Sans"/>
                <a:sym typeface="IBM Plex Sans"/>
              </a:rPr>
            </a:b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8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1857" name="Google Shape;1857;p161"/>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4 | MAKE IT REAL | Activity 4-4</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CRAFTING THE PITCH</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pic>
        <p:nvPicPr>
          <p:cNvPr descr="Image result for teenagers making speech" id="1863" name="Google Shape;1863;p162"/>
          <p:cNvPicPr preferRelativeResize="0"/>
          <p:nvPr/>
        </p:nvPicPr>
        <p:blipFill rotWithShape="1">
          <a:blip r:embed="rId3">
            <a:alphaModFix/>
          </a:blip>
          <a:srcRect b="0" l="0" r="0" t="19276"/>
          <a:stretch/>
        </p:blipFill>
        <p:spPr>
          <a:xfrm>
            <a:off x="0" y="-76200"/>
            <a:ext cx="12192001" cy="6556961"/>
          </a:xfrm>
          <a:prstGeom prst="rect">
            <a:avLst/>
          </a:prstGeom>
          <a:noFill/>
          <a:ln>
            <a:noFill/>
          </a:ln>
        </p:spPr>
      </p:pic>
      <p:sp>
        <p:nvSpPr>
          <p:cNvPr id="1864" name="Google Shape;1864;p162"/>
          <p:cNvSpPr txBox="1"/>
          <p:nvPr/>
        </p:nvSpPr>
        <p:spPr>
          <a:xfrm>
            <a:off x="372500" y="653873"/>
            <a:ext cx="9175800" cy="802800"/>
          </a:xfrm>
          <a:prstGeom prst="rect">
            <a:avLst/>
          </a:prstGeom>
          <a:noFill/>
          <a:ln>
            <a:noFill/>
          </a:ln>
          <a:effectLst>
            <a:outerShdw blurRad="25717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IBM Plex Sans"/>
                <a:ea typeface="IBM Plex Sans"/>
                <a:cs typeface="IBM Plex Sans"/>
                <a:sym typeface="IBM Plex Sans"/>
              </a:rPr>
              <a:t>PHASE 4 MAKE IT REAL | Activity 4-4</a:t>
            </a:r>
            <a:endParaRPr b="1" i="0" sz="1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IBM Plex Sans"/>
                <a:ea typeface="IBM Plex Sans"/>
                <a:cs typeface="IBM Plex Sans"/>
                <a:sym typeface="IBM Plex Sans"/>
              </a:rPr>
              <a:t>CRAFTING THE PITCH</a:t>
            </a:r>
            <a:br>
              <a:rPr b="1" i="0" lang="en-US" sz="3000" u="none" cap="none" strike="noStrike">
                <a:solidFill>
                  <a:srgbClr val="FFFFFF"/>
                </a:solidFill>
                <a:latin typeface="IBM Plex Sans"/>
                <a:ea typeface="IBM Plex Sans"/>
                <a:cs typeface="IBM Plex Sans"/>
                <a:sym typeface="IBM Plex Sans"/>
              </a:rPr>
            </a:br>
            <a:endParaRPr b="1" i="0" sz="30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IBM Plex Sans"/>
              <a:ea typeface="IBM Plex Sans"/>
              <a:cs typeface="IBM Plex Sans"/>
              <a:sym typeface="IBM Plex Sans"/>
            </a:endParaRPr>
          </a:p>
        </p:txBody>
      </p:sp>
      <p:pic>
        <p:nvPicPr>
          <p:cNvPr id="1865" name="Google Shape;1865;p162"/>
          <p:cNvPicPr preferRelativeResize="0"/>
          <p:nvPr/>
        </p:nvPicPr>
        <p:blipFill rotWithShape="1">
          <a:blip r:embed="rId4">
            <a:alphaModFix/>
          </a:blip>
          <a:srcRect b="0" l="0" r="1601" t="1999"/>
          <a:stretch/>
        </p:blipFill>
        <p:spPr>
          <a:xfrm>
            <a:off x="0" y="5657651"/>
            <a:ext cx="12192001" cy="1200350"/>
          </a:xfrm>
          <a:prstGeom prst="rect">
            <a:avLst/>
          </a:prstGeom>
          <a:noFill/>
          <a:ln>
            <a:noFill/>
          </a:ln>
        </p:spPr>
      </p:pic>
      <p:sp>
        <p:nvSpPr>
          <p:cNvPr id="1866" name="Google Shape;1866;p162"/>
          <p:cNvSpPr txBox="1"/>
          <p:nvPr/>
        </p:nvSpPr>
        <p:spPr>
          <a:xfrm>
            <a:off x="372500" y="6334700"/>
            <a:ext cx="11622000" cy="28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n-US" sz="3000" u="none" cap="none" strike="noStrike">
                <a:solidFill>
                  <a:srgbClr val="FFFFFF"/>
                </a:solidFill>
                <a:latin typeface="IBM Plex Sans"/>
                <a:ea typeface="IBM Plex Sans"/>
                <a:cs typeface="IBM Plex Sans"/>
                <a:sym typeface="IBM Plex Sans"/>
              </a:rPr>
              <a:t>The ability to sell an idea depends on you can convince others about the effectiveness of your solution. </a:t>
            </a:r>
            <a:br>
              <a:rPr b="0" i="1" lang="en-US" sz="3000" u="none" cap="none" strike="noStrike">
                <a:solidFill>
                  <a:srgbClr val="FFFFFF"/>
                </a:solidFill>
                <a:latin typeface="IBM Plex Sans"/>
                <a:ea typeface="IBM Plex Sans"/>
                <a:cs typeface="IBM Plex Sans"/>
                <a:sym typeface="IBM Plex Sans"/>
              </a:rPr>
            </a:br>
            <a:endParaRPr b="0" i="1" sz="30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pic>
        <p:nvPicPr>
          <p:cNvPr descr="Image result for panel holding scorecard" id="1872" name="Google Shape;1872;p163"/>
          <p:cNvPicPr preferRelativeResize="0"/>
          <p:nvPr/>
        </p:nvPicPr>
        <p:blipFill rotWithShape="1">
          <a:blip r:embed="rId3">
            <a:alphaModFix/>
          </a:blip>
          <a:srcRect b="6288" l="5275" r="1012" t="0"/>
          <a:stretch/>
        </p:blipFill>
        <p:spPr>
          <a:xfrm>
            <a:off x="0" y="-76200"/>
            <a:ext cx="12192000" cy="6427004"/>
          </a:xfrm>
          <a:prstGeom prst="rect">
            <a:avLst/>
          </a:prstGeom>
          <a:noFill/>
          <a:ln>
            <a:noFill/>
          </a:ln>
        </p:spPr>
      </p:pic>
      <p:sp>
        <p:nvSpPr>
          <p:cNvPr id="1873" name="Google Shape;1873;p163"/>
          <p:cNvSpPr txBox="1"/>
          <p:nvPr/>
        </p:nvSpPr>
        <p:spPr>
          <a:xfrm>
            <a:off x="372500" y="653873"/>
            <a:ext cx="9175800" cy="802800"/>
          </a:xfrm>
          <a:prstGeom prst="rect">
            <a:avLst/>
          </a:prstGeom>
          <a:noFill/>
          <a:ln>
            <a:noFill/>
          </a:ln>
          <a:effectLst>
            <a:outerShdw blurRad="25717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IBM Plex Sans"/>
                <a:ea typeface="IBM Plex Sans"/>
                <a:cs typeface="IBM Plex Sans"/>
                <a:sym typeface="IBM Plex Sans"/>
              </a:rPr>
              <a:t>PHASE 4 MAKE IT REAL | Activity 4-4</a:t>
            </a:r>
            <a:endParaRPr b="1" i="0" sz="1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IBM Plex Sans"/>
                <a:ea typeface="IBM Plex Sans"/>
                <a:cs typeface="IBM Plex Sans"/>
                <a:sym typeface="IBM Plex Sans"/>
              </a:rPr>
              <a:t>WORKING WITH FEEDBACK</a:t>
            </a:r>
            <a:br>
              <a:rPr b="1" i="0" lang="en-US" sz="3000" u="none" cap="none" strike="noStrike">
                <a:solidFill>
                  <a:srgbClr val="FFFFFF"/>
                </a:solidFill>
                <a:latin typeface="IBM Plex Sans"/>
                <a:ea typeface="IBM Plex Sans"/>
                <a:cs typeface="IBM Plex Sans"/>
                <a:sym typeface="IBM Plex Sans"/>
              </a:rPr>
            </a:br>
            <a:endParaRPr b="1" i="0" sz="30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IBM Plex Sans"/>
              <a:ea typeface="IBM Plex Sans"/>
              <a:cs typeface="IBM Plex Sans"/>
              <a:sym typeface="IBM Plex Sans"/>
            </a:endParaRPr>
          </a:p>
        </p:txBody>
      </p:sp>
      <p:pic>
        <p:nvPicPr>
          <p:cNvPr id="1874" name="Google Shape;1874;p163"/>
          <p:cNvPicPr preferRelativeResize="0"/>
          <p:nvPr/>
        </p:nvPicPr>
        <p:blipFill rotWithShape="1">
          <a:blip r:embed="rId4">
            <a:alphaModFix/>
          </a:blip>
          <a:srcRect b="0" l="0" r="1601" t="1999"/>
          <a:stretch/>
        </p:blipFill>
        <p:spPr>
          <a:xfrm>
            <a:off x="0" y="4681274"/>
            <a:ext cx="12192001" cy="2176725"/>
          </a:xfrm>
          <a:prstGeom prst="rect">
            <a:avLst/>
          </a:prstGeom>
          <a:noFill/>
          <a:ln>
            <a:noFill/>
          </a:ln>
        </p:spPr>
      </p:pic>
      <p:sp>
        <p:nvSpPr>
          <p:cNvPr id="1875" name="Google Shape;1875;p163"/>
          <p:cNvSpPr txBox="1"/>
          <p:nvPr/>
        </p:nvSpPr>
        <p:spPr>
          <a:xfrm>
            <a:off x="296300" y="6139000"/>
            <a:ext cx="11622000" cy="28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n-US" sz="3000" u="none" cap="none" strike="noStrike">
                <a:solidFill>
                  <a:srgbClr val="FFFFFF"/>
                </a:solidFill>
                <a:latin typeface="IBM Plex Sans"/>
                <a:ea typeface="IBM Plex Sans"/>
                <a:cs typeface="IBM Plex Sans"/>
                <a:sym typeface="IBM Plex Sans"/>
              </a:rPr>
              <a:t>Once you have your solution, you need to be able to “Sell it” by conveying the most important aspects about your proposed solution to key stakeholders (investors, clients or consumers)  </a:t>
            </a:r>
            <a:br>
              <a:rPr b="0" i="1" lang="en-US" sz="3000" u="none" cap="none" strike="noStrike">
                <a:solidFill>
                  <a:srgbClr val="FFFFFF"/>
                </a:solidFill>
                <a:latin typeface="IBM Plex Sans"/>
                <a:ea typeface="IBM Plex Sans"/>
                <a:cs typeface="IBM Plex Sans"/>
                <a:sym typeface="IBM Plex Sans"/>
              </a:rPr>
            </a:br>
            <a:br>
              <a:rPr b="0" i="1" lang="en-US" sz="3000" u="none" cap="none" strike="noStrike">
                <a:solidFill>
                  <a:srgbClr val="FFFFFF"/>
                </a:solidFill>
                <a:latin typeface="IBM Plex Sans"/>
                <a:ea typeface="IBM Plex Sans"/>
                <a:cs typeface="IBM Plex Sans"/>
                <a:sym typeface="IBM Plex Sans"/>
              </a:rPr>
            </a:br>
            <a:br>
              <a:rPr b="0" i="1" lang="en-US" sz="3000" u="none" cap="none" strike="noStrike">
                <a:solidFill>
                  <a:srgbClr val="FFFFFF"/>
                </a:solidFill>
                <a:latin typeface="IBM Plex Sans"/>
                <a:ea typeface="IBM Plex Sans"/>
                <a:cs typeface="IBM Plex Sans"/>
                <a:sym typeface="IBM Plex Sans"/>
              </a:rPr>
            </a:br>
            <a:endParaRPr b="0" i="1" sz="30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graphicFrame>
        <p:nvGraphicFramePr>
          <p:cNvPr id="1880" name="Google Shape;1880;p164"/>
          <p:cNvGraphicFramePr/>
          <p:nvPr/>
        </p:nvGraphicFramePr>
        <p:xfrm>
          <a:off x="609619" y="2209549"/>
          <a:ext cx="3000000" cy="3000000"/>
        </p:xfrm>
        <a:graphic>
          <a:graphicData uri="http://schemas.openxmlformats.org/drawingml/2006/table">
            <a:tbl>
              <a:tblPr>
                <a:noFill/>
                <a:tableStyleId>{FA41FB51-5809-43B7-A1EB-6CDB8A8B99C8}</a:tableStyleId>
              </a:tblPr>
              <a:tblGrid>
                <a:gridCol w="3630950"/>
                <a:gridCol w="7403525"/>
              </a:tblGrid>
              <a:tr h="8668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IBM Plex Sans"/>
                          <a:ea typeface="IBM Plex Sans"/>
                          <a:cs typeface="IBM Plex Sans"/>
                          <a:sym typeface="IBM Plex Sans"/>
                        </a:rPr>
                        <a:t>THE PROBLEM</a:t>
                      </a:r>
                      <a:endParaRPr sz="1800" u="none" cap="none" strike="noStrike">
                        <a:solidFill>
                          <a:srgbClr val="FFFFFF"/>
                        </a:solidFill>
                        <a:latin typeface="IBM Plex Sans"/>
                        <a:ea typeface="IBM Plex Sans"/>
                        <a:cs typeface="IBM Plex Sans"/>
                        <a:sym typeface="IBM Plex Sans"/>
                      </a:endParaRPr>
                    </a:p>
                  </a:txBody>
                  <a:tcPr marT="45725" marB="45725" marR="91450" marL="91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00B0F0"/>
                    </a:solidFill>
                  </a:tcPr>
                </a:tc>
                <a:tc>
                  <a:txBody>
                    <a:bodyPr/>
                    <a:lstStyle/>
                    <a:p>
                      <a:pPr indent="0" lvl="0" marL="0" marR="0" rtl="0" algn="l">
                        <a:lnSpc>
                          <a:spcPct val="100000"/>
                        </a:lnSpc>
                        <a:spcBef>
                          <a:spcPts val="0"/>
                        </a:spcBef>
                        <a:spcAft>
                          <a:spcPts val="0"/>
                        </a:spcAft>
                        <a:buClr>
                          <a:schemeClr val="dk1"/>
                        </a:buClr>
                        <a:buSzPts val="1100"/>
                        <a:buFont typeface="Arial"/>
                        <a:buNone/>
                      </a:pPr>
                      <a:r>
                        <a:rPr b="0" lang="en-US" sz="1400" u="none" cap="none" strike="noStrike">
                          <a:solidFill>
                            <a:schemeClr val="dk1"/>
                          </a:solidFill>
                          <a:latin typeface="IBM Plex Sans"/>
                          <a:ea typeface="IBM Plex Sans"/>
                          <a:cs typeface="IBM Plex Sans"/>
                          <a:sym typeface="IBM Plex Sans"/>
                        </a:rPr>
                        <a:t>What is the larger problem you are trying to solve for? Explain the problem, who is impacts and how.</a:t>
                      </a:r>
                      <a:endParaRPr b="0" sz="1400" u="none" cap="none" strike="noStrike">
                        <a:solidFill>
                          <a:schemeClr val="dk1"/>
                        </a:solidFill>
                        <a:latin typeface="IBM Plex Sans"/>
                        <a:ea typeface="IBM Plex Sans"/>
                        <a:cs typeface="IBM Plex Sans"/>
                        <a:sym typeface="IBM Plex Sans"/>
                      </a:endParaRPr>
                    </a:p>
                  </a:txBody>
                  <a:tcPr marT="45725" marB="45725" marR="91450" marL="91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19050">
                      <a:solidFill>
                        <a:srgbClr val="999999"/>
                      </a:solidFill>
                      <a:prstDash val="solid"/>
                      <a:round/>
                      <a:headEnd len="sm" w="sm" type="none"/>
                      <a:tailEnd len="sm" w="sm" type="none"/>
                    </a:lnB>
                    <a:solidFill>
                      <a:srgbClr val="FFFFFF"/>
                    </a:solidFill>
                  </a:tcPr>
                </a:tc>
              </a:tr>
              <a:tr h="87425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FFFFFF"/>
                          </a:solidFill>
                          <a:latin typeface="IBM Plex Sans"/>
                          <a:ea typeface="IBM Plex Sans"/>
                          <a:cs typeface="IBM Plex Sans"/>
                          <a:sym typeface="IBM Plex Sans"/>
                        </a:rPr>
                        <a:t>THE GOAL FOR SOLUTION &amp; CHOSEN CHALLENGE</a:t>
                      </a:r>
                      <a:endParaRPr b="1" sz="1800" u="none" cap="none" strike="noStrike">
                        <a:solidFill>
                          <a:srgbClr val="FFFFFF"/>
                        </a:solidFill>
                        <a:latin typeface="IBM Plex Sans"/>
                        <a:ea typeface="IBM Plex Sans"/>
                        <a:cs typeface="IBM Plex Sans"/>
                        <a:sym typeface="IBM Plex Sans"/>
                      </a:endParaRPr>
                    </a:p>
                  </a:txBody>
                  <a:tcPr marT="45725" marB="45725" marR="91450" marL="91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00B0F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IBM Plex Sans"/>
                          <a:ea typeface="IBM Plex Sans"/>
                          <a:cs typeface="IBM Plex Sans"/>
                          <a:sym typeface="IBM Plex Sans"/>
                        </a:rPr>
                        <a:t>What was the ultimate goal of the solution? What was the specific challenge the team worked on?</a:t>
                      </a:r>
                      <a:r>
                        <a:rPr lang="en-US" sz="1100" u="none" cap="none" strike="noStrike">
                          <a:solidFill>
                            <a:schemeClr val="dk1"/>
                          </a:solidFill>
                          <a:latin typeface="Work Sans"/>
                          <a:ea typeface="Work Sans"/>
                          <a:cs typeface="Work Sans"/>
                          <a:sym typeface="Work Sans"/>
                        </a:rPr>
                        <a:t> </a:t>
                      </a:r>
                      <a:endParaRPr sz="1400" u="none" cap="none" strike="noStrike">
                        <a:solidFill>
                          <a:schemeClr val="dk1"/>
                        </a:solidFill>
                        <a:latin typeface="IBM Plex Sans"/>
                        <a:ea typeface="IBM Plex Sans"/>
                        <a:cs typeface="IBM Plex Sans"/>
                        <a:sym typeface="IBM Plex Sans"/>
                      </a:endParaRPr>
                    </a:p>
                  </a:txBody>
                  <a:tcPr marT="45725" marB="45725" marR="91450" marL="91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FFFFFF"/>
                    </a:solidFill>
                  </a:tcPr>
                </a:tc>
              </a:tr>
              <a:tr h="87142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FFFFFF"/>
                          </a:solidFill>
                          <a:latin typeface="IBM Plex Sans"/>
                          <a:ea typeface="IBM Plex Sans"/>
                          <a:cs typeface="IBM Plex Sans"/>
                          <a:sym typeface="IBM Plex Sans"/>
                        </a:rPr>
                        <a:t>THE SOLUTION + TARGET AUDIENCE</a:t>
                      </a:r>
                      <a:endParaRPr b="1" sz="1800" u="none" cap="none" strike="noStrike">
                        <a:solidFill>
                          <a:srgbClr val="FFFFFF"/>
                        </a:solidFill>
                        <a:latin typeface="IBM Plex Sans"/>
                        <a:ea typeface="IBM Plex Sans"/>
                        <a:cs typeface="IBM Plex Sans"/>
                        <a:sym typeface="IBM Plex Sans"/>
                      </a:endParaRPr>
                    </a:p>
                  </a:txBody>
                  <a:tcPr marT="45725" marB="45725" marR="91450" marL="91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00B0F0"/>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IBM Plex Sans"/>
                          <a:ea typeface="IBM Plex Sans"/>
                          <a:cs typeface="IBM Plex Sans"/>
                          <a:sym typeface="IBM Plex Sans"/>
                        </a:rPr>
                        <a:t>What is the final solution? Who is the chosen target audience? How does it solve the problem?</a:t>
                      </a:r>
                      <a:endParaRPr sz="1400" u="none" cap="none" strike="noStrike">
                        <a:latin typeface="IBM Plex Sans"/>
                        <a:ea typeface="IBM Plex Sans"/>
                        <a:cs typeface="IBM Plex Sans"/>
                        <a:sym typeface="IBM Plex Sans"/>
                      </a:endParaRPr>
                    </a:p>
                  </a:txBody>
                  <a:tcPr marT="45725" marB="45725" marR="91450" marL="91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FFFFFF"/>
                    </a:solidFill>
                  </a:tcPr>
                </a:tc>
              </a:tr>
              <a:tr h="68452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FFFFFF"/>
                          </a:solidFill>
                          <a:latin typeface="IBM Plex Sans"/>
                          <a:ea typeface="IBM Plex Sans"/>
                          <a:cs typeface="IBM Plex Sans"/>
                          <a:sym typeface="IBM Plex Sans"/>
                        </a:rPr>
                        <a:t>ADVANTAGE</a:t>
                      </a:r>
                      <a:endParaRPr b="1" sz="1800" u="none" cap="none" strike="noStrike">
                        <a:solidFill>
                          <a:srgbClr val="FFFFFF"/>
                        </a:solidFill>
                        <a:latin typeface="IBM Plex Sans"/>
                        <a:ea typeface="IBM Plex Sans"/>
                        <a:cs typeface="IBM Plex Sans"/>
                        <a:sym typeface="IBM Plex Sans"/>
                      </a:endParaRPr>
                    </a:p>
                  </a:txBody>
                  <a:tcPr marT="45725" marB="45725" marR="91450" marL="91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00B0F0"/>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IBM Plex Sans"/>
                          <a:ea typeface="IBM Plex Sans"/>
                          <a:cs typeface="IBM Plex Sans"/>
                          <a:sym typeface="IBM Plex Sans"/>
                        </a:rPr>
                        <a:t>What is your advantage? Highlight your uniqueness and advantages over existing alternatives. </a:t>
                      </a:r>
                      <a:endParaRPr sz="1400" u="none" cap="none" strike="noStrike">
                        <a:latin typeface="IBM Plex Sans"/>
                        <a:ea typeface="IBM Plex Sans"/>
                        <a:cs typeface="IBM Plex Sans"/>
                        <a:sym typeface="IBM Plex Sans"/>
                      </a:endParaRPr>
                    </a:p>
                  </a:txBody>
                  <a:tcPr marT="45725" marB="45725" marR="91450" marL="91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FFFFFF"/>
                    </a:solidFill>
                  </a:tcPr>
                </a:tc>
              </a:tr>
              <a:tr h="697525">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lt1"/>
                          </a:solidFill>
                          <a:latin typeface="IBM Plex Sans"/>
                          <a:ea typeface="IBM Plex Sans"/>
                          <a:cs typeface="IBM Plex Sans"/>
                          <a:sym typeface="IBM Plex Sans"/>
                        </a:rPr>
                        <a:t>RESOURCES &amp; FINANCES</a:t>
                      </a:r>
                      <a:endParaRPr b="1" sz="1800" u="none" cap="none" strike="noStrike">
                        <a:solidFill>
                          <a:srgbClr val="FFFFFF"/>
                        </a:solidFill>
                        <a:latin typeface="IBM Plex Sans"/>
                        <a:ea typeface="IBM Plex Sans"/>
                        <a:cs typeface="IBM Plex Sans"/>
                        <a:sym typeface="IBM Plex Sans"/>
                      </a:endParaRPr>
                    </a:p>
                  </a:txBody>
                  <a:tcPr marT="45725" marB="45725" marR="91450" marL="91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00B0F0"/>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IBM Plex Sans"/>
                          <a:ea typeface="IBM Plex Sans"/>
                          <a:cs typeface="IBM Plex Sans"/>
                          <a:sym typeface="IBM Plex Sans"/>
                        </a:rPr>
                        <a:t>What resources and finances will be needed to execute?</a:t>
                      </a:r>
                      <a:endParaRPr sz="1400" u="none" cap="none" strike="noStrike">
                        <a:solidFill>
                          <a:schemeClr val="dk1"/>
                        </a:solidFill>
                        <a:latin typeface="IBM Plex Sans"/>
                        <a:ea typeface="IBM Plex Sans"/>
                        <a:cs typeface="IBM Plex Sans"/>
                        <a:sym typeface="IBM Plex Sans"/>
                      </a:endParaRPr>
                    </a:p>
                  </a:txBody>
                  <a:tcPr marT="45725" marB="45725" marR="91450" marL="91450"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19050">
                      <a:solidFill>
                        <a:srgbClr val="999999"/>
                      </a:solidFill>
                      <a:prstDash val="solid"/>
                      <a:round/>
                      <a:headEnd len="sm" w="sm" type="none"/>
                      <a:tailEnd len="sm" w="sm" type="none"/>
                    </a:lnT>
                    <a:lnB cap="flat" cmpd="sng" w="19050">
                      <a:solidFill>
                        <a:srgbClr val="999999"/>
                      </a:solidFill>
                      <a:prstDash val="solid"/>
                      <a:round/>
                      <a:headEnd len="sm" w="sm" type="none"/>
                      <a:tailEnd len="sm" w="sm" type="none"/>
                    </a:lnB>
                    <a:solidFill>
                      <a:srgbClr val="FFFFFF"/>
                    </a:solidFill>
                  </a:tcPr>
                </a:tc>
              </a:tr>
            </a:tbl>
          </a:graphicData>
        </a:graphic>
      </p:graphicFrame>
      <p:sp>
        <p:nvSpPr>
          <p:cNvPr id="1881" name="Google Shape;1881;p164"/>
          <p:cNvSpPr txBox="1"/>
          <p:nvPr/>
        </p:nvSpPr>
        <p:spPr>
          <a:xfrm>
            <a:off x="437175" y="1406750"/>
            <a:ext cx="11352600" cy="58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F0"/>
                </a:solidFill>
                <a:latin typeface="IBM Plex Sans Light"/>
                <a:ea typeface="IBM Plex Sans Light"/>
                <a:cs typeface="IBM Plex Sans Light"/>
                <a:sym typeface="IBM Plex Sans Light"/>
              </a:rPr>
              <a:t>Your pitch should communicate key aspects of your solution. </a:t>
            </a:r>
            <a:r>
              <a:rPr b="1" i="0" lang="en-US" sz="1800" u="none" cap="none" strike="noStrike">
                <a:solidFill>
                  <a:srgbClr val="00B0F0"/>
                </a:solidFill>
                <a:latin typeface="IBM Plex Sans"/>
                <a:ea typeface="IBM Plex Sans"/>
                <a:cs typeface="IBM Plex Sans"/>
                <a:sym typeface="IBM Plex Sans"/>
              </a:rPr>
              <a:t>But first don’t forget to name your idea! </a:t>
            </a:r>
            <a:endParaRPr b="1" i="0" sz="1800" u="none" cap="none" strike="noStrike">
              <a:solidFill>
                <a:srgbClr val="00B0F0"/>
              </a:solidFill>
              <a:latin typeface="IBM Plex Sans"/>
              <a:ea typeface="IBM Plex Sans"/>
              <a:cs typeface="IBM Plex Sans"/>
              <a:sym typeface="IBM Plex Sans"/>
            </a:endParaRPr>
          </a:p>
        </p:txBody>
      </p:sp>
      <p:sp>
        <p:nvSpPr>
          <p:cNvPr id="1882" name="Google Shape;1882;p164"/>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4 | MAKE IT REAL | Activity 4-4 </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CRAFTING THE PITCH</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pic>
        <p:nvPicPr>
          <p:cNvPr descr="Related image" id="1888" name="Google Shape;1888;p165"/>
          <p:cNvPicPr preferRelativeResize="0"/>
          <p:nvPr/>
        </p:nvPicPr>
        <p:blipFill rotWithShape="1">
          <a:blip r:embed="rId3">
            <a:alphaModFix/>
          </a:blip>
          <a:srcRect b="0" l="0" r="0" t="0"/>
          <a:stretch/>
        </p:blipFill>
        <p:spPr>
          <a:xfrm>
            <a:off x="5773250" y="1"/>
            <a:ext cx="6418750" cy="6869974"/>
          </a:xfrm>
          <a:prstGeom prst="rect">
            <a:avLst/>
          </a:prstGeom>
          <a:noFill/>
          <a:ln>
            <a:noFill/>
          </a:ln>
        </p:spPr>
      </p:pic>
      <p:sp>
        <p:nvSpPr>
          <p:cNvPr id="1889" name="Google Shape;1889;p165"/>
          <p:cNvSpPr txBox="1"/>
          <p:nvPr/>
        </p:nvSpPr>
        <p:spPr>
          <a:xfrm>
            <a:off x="751250" y="1101125"/>
            <a:ext cx="5022000"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none" cap="none" strike="noStrike">
                <a:solidFill>
                  <a:schemeClr val="dk1"/>
                </a:solidFill>
                <a:latin typeface="IBM Plex Sans"/>
                <a:ea typeface="IBM Plex Sans"/>
                <a:cs typeface="IBM Plex Sans"/>
                <a:sym typeface="IBM Plex Sans"/>
              </a:rPr>
              <a:t>Rules for a compelling pitch!</a:t>
            </a:r>
            <a:endParaRPr b="0"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5400"/>
              <a:buFont typeface="Arial"/>
              <a:buNone/>
            </a:pPr>
            <a:r>
              <a:rPr b="1" i="0" lang="en-US" sz="5400" u="none" cap="none" strike="noStrike">
                <a:solidFill>
                  <a:schemeClr val="dk1"/>
                </a:solidFill>
                <a:latin typeface="IBM Plex Sans"/>
                <a:ea typeface="IBM Plex Sans"/>
                <a:cs typeface="IBM Plex Sans"/>
                <a:sym typeface="IBM Plex Sans"/>
              </a:rPr>
              <a:t>Keep your presentation succinct and short. </a:t>
            </a:r>
            <a:endParaRPr b="1" i="0" sz="5400" u="none" cap="none" strike="noStrike">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66"/>
          <p:cNvSpPr txBox="1"/>
          <p:nvPr/>
        </p:nvSpPr>
        <p:spPr>
          <a:xfrm>
            <a:off x="751225" y="1101125"/>
            <a:ext cx="5022000"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none" cap="none" strike="noStrike">
                <a:solidFill>
                  <a:schemeClr val="dk1"/>
                </a:solidFill>
                <a:latin typeface="IBM Plex Sans"/>
                <a:ea typeface="IBM Plex Sans"/>
                <a:cs typeface="IBM Plex Sans"/>
                <a:sym typeface="IBM Plex Sans"/>
              </a:rPr>
              <a:t>Rules for a compelling pitch!</a:t>
            </a:r>
            <a:endParaRPr b="0"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5400"/>
              <a:buFont typeface="Arial"/>
              <a:buNone/>
            </a:pPr>
            <a:r>
              <a:rPr b="1" i="0" lang="en-US" sz="5400" u="none" cap="none" strike="noStrike">
                <a:solidFill>
                  <a:schemeClr val="dk1"/>
                </a:solidFill>
                <a:latin typeface="IBM Plex Sans"/>
                <a:ea typeface="IBM Plex Sans"/>
                <a:cs typeface="IBM Plex Sans"/>
                <a:sym typeface="IBM Plex Sans"/>
              </a:rPr>
              <a:t>Establish a connection to whom you are pitching &amp; the problem. </a:t>
            </a:r>
            <a:endParaRPr b="1" i="0" sz="5400" u="none" cap="none" strike="noStrike">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pic>
        <p:nvPicPr>
          <p:cNvPr descr="Image result for hand heart" id="1896" name="Google Shape;1896;p166"/>
          <p:cNvPicPr preferRelativeResize="0"/>
          <p:nvPr/>
        </p:nvPicPr>
        <p:blipFill rotWithShape="1">
          <a:blip r:embed="rId3">
            <a:alphaModFix/>
          </a:blip>
          <a:srcRect b="0" l="0" r="0" t="0"/>
          <a:stretch/>
        </p:blipFill>
        <p:spPr>
          <a:xfrm>
            <a:off x="5773225" y="0"/>
            <a:ext cx="6418775" cy="68580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pic>
        <p:nvPicPr>
          <p:cNvPr id="1902" name="Google Shape;1902;p167"/>
          <p:cNvPicPr preferRelativeResize="0"/>
          <p:nvPr/>
        </p:nvPicPr>
        <p:blipFill rotWithShape="1">
          <a:blip r:embed="rId3">
            <a:alphaModFix/>
          </a:blip>
          <a:srcRect b="0" l="0" r="0" t="0"/>
          <a:stretch/>
        </p:blipFill>
        <p:spPr>
          <a:xfrm>
            <a:off x="4170785" y="0"/>
            <a:ext cx="8021216" cy="6858000"/>
          </a:xfrm>
          <a:prstGeom prst="rect">
            <a:avLst/>
          </a:prstGeom>
          <a:noFill/>
          <a:ln>
            <a:noFill/>
          </a:ln>
        </p:spPr>
      </p:pic>
      <p:sp>
        <p:nvSpPr>
          <p:cNvPr id="1903" name="Google Shape;1903;p167"/>
          <p:cNvSpPr txBox="1"/>
          <p:nvPr/>
        </p:nvSpPr>
        <p:spPr>
          <a:xfrm>
            <a:off x="751225" y="1101125"/>
            <a:ext cx="2719763"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none" cap="none" strike="noStrike">
                <a:solidFill>
                  <a:schemeClr val="dk1"/>
                </a:solidFill>
                <a:latin typeface="IBM Plex Sans"/>
                <a:ea typeface="IBM Plex Sans"/>
                <a:cs typeface="IBM Plex Sans"/>
                <a:sym typeface="IBM Plex Sans"/>
              </a:rPr>
              <a:t>Rules for a compelling pitch!</a:t>
            </a:r>
            <a:endParaRPr b="0"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5400"/>
              <a:buFont typeface="Arial"/>
              <a:buNone/>
            </a:pPr>
            <a:r>
              <a:rPr b="1" i="0" lang="en-US" sz="5400" u="none" cap="none" strike="noStrike">
                <a:solidFill>
                  <a:schemeClr val="dk1"/>
                </a:solidFill>
                <a:latin typeface="IBM Plex Sans"/>
                <a:ea typeface="IBM Plex Sans"/>
                <a:cs typeface="IBM Plex Sans"/>
                <a:sym typeface="IBM Plex Sans"/>
              </a:rPr>
              <a:t>Show your passion and energy!</a:t>
            </a:r>
            <a:endParaRPr b="1" i="0" sz="5400" u="none" cap="none" strike="noStrike">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pic>
        <p:nvPicPr>
          <p:cNvPr descr="Image result for visual thinking" id="1909" name="Google Shape;1909;p168"/>
          <p:cNvPicPr preferRelativeResize="0"/>
          <p:nvPr/>
        </p:nvPicPr>
        <p:blipFill rotWithShape="1">
          <a:blip r:embed="rId3">
            <a:alphaModFix/>
          </a:blip>
          <a:srcRect b="0" l="39046" r="0" t="0"/>
          <a:stretch/>
        </p:blipFill>
        <p:spPr>
          <a:xfrm>
            <a:off x="5773225" y="0"/>
            <a:ext cx="6230823" cy="6858000"/>
          </a:xfrm>
          <a:prstGeom prst="rect">
            <a:avLst/>
          </a:prstGeom>
          <a:noFill/>
          <a:ln>
            <a:noFill/>
          </a:ln>
        </p:spPr>
      </p:pic>
      <p:sp>
        <p:nvSpPr>
          <p:cNvPr id="1910" name="Google Shape;1910;p168"/>
          <p:cNvSpPr txBox="1"/>
          <p:nvPr/>
        </p:nvSpPr>
        <p:spPr>
          <a:xfrm>
            <a:off x="751225" y="1101125"/>
            <a:ext cx="5022000"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none" cap="none" strike="noStrike">
                <a:solidFill>
                  <a:schemeClr val="dk1"/>
                </a:solidFill>
                <a:latin typeface="IBM Plex Sans"/>
                <a:ea typeface="IBM Plex Sans"/>
                <a:cs typeface="IBM Plex Sans"/>
                <a:sym typeface="IBM Plex Sans"/>
              </a:rPr>
              <a:t>Rules for a compelling pitch!</a:t>
            </a:r>
            <a:endParaRPr b="0"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6000"/>
              <a:buFont typeface="Arial"/>
              <a:buNone/>
            </a:pPr>
            <a:r>
              <a:rPr b="1" i="0" lang="en-US" sz="6000" u="none" cap="none" strike="noStrike">
                <a:solidFill>
                  <a:schemeClr val="dk1"/>
                </a:solidFill>
                <a:latin typeface="IBM Plex Sans"/>
                <a:ea typeface="IBM Plex Sans"/>
                <a:cs typeface="IBM Plex Sans"/>
                <a:sym typeface="IBM Plex Sans"/>
              </a:rPr>
              <a:t>Be visual!</a:t>
            </a:r>
            <a:endParaRPr b="1" i="0" sz="6000" u="none" cap="none" strike="noStrike">
              <a:solidFill>
                <a:schemeClr val="dk1"/>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169"/>
          <p:cNvSpPr txBox="1"/>
          <p:nvPr/>
        </p:nvSpPr>
        <p:spPr>
          <a:xfrm>
            <a:off x="473600" y="2935600"/>
            <a:ext cx="10557900" cy="303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2800" u="none" cap="none" strike="noStrike">
                <a:solidFill>
                  <a:srgbClr val="00AEFD"/>
                </a:solidFill>
                <a:latin typeface="IBM Plex Sans Light"/>
                <a:ea typeface="IBM Plex Sans Light"/>
                <a:cs typeface="IBM Plex Sans Light"/>
                <a:sym typeface="IBM Plex Sans Light"/>
              </a:rPr>
              <a:t>How you present your pitch is also an important tool to </a:t>
            </a:r>
            <a:r>
              <a:rPr b="1" i="0" lang="en-US" sz="2800" u="none" cap="none" strike="noStrike">
                <a:solidFill>
                  <a:srgbClr val="00AEFD"/>
                </a:solidFill>
                <a:latin typeface="IBM Plex Sans"/>
                <a:ea typeface="IBM Plex Sans"/>
                <a:cs typeface="IBM Plex Sans"/>
                <a:sym typeface="IBM Plex Sans"/>
              </a:rPr>
              <a:t>make your idea more persuasive</a:t>
            </a:r>
            <a:r>
              <a:rPr b="0" i="0" lang="en-US" sz="2800" u="none" cap="none" strike="noStrike">
                <a:solidFill>
                  <a:srgbClr val="00AEFD"/>
                </a:solidFill>
                <a:latin typeface="IBM Plex Sans Light"/>
                <a:ea typeface="IBM Plex Sans Light"/>
                <a:cs typeface="IBM Plex Sans Light"/>
                <a:sym typeface="IBM Plex Sans Light"/>
              </a:rPr>
              <a:t>. Here are a few tips to keep in mind:</a:t>
            </a:r>
            <a:endParaRPr b="0" i="0" sz="28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Work Sans"/>
              <a:ea typeface="Work Sans"/>
              <a:cs typeface="Work Sans"/>
              <a:sym typeface="Work Sans"/>
            </a:endParaRPr>
          </a:p>
          <a:p>
            <a:pPr indent="-381000" lvl="0" marL="457200" marR="0" rtl="0" algn="l">
              <a:lnSpc>
                <a:spcPct val="100000"/>
              </a:lnSpc>
              <a:spcBef>
                <a:spcPts val="0"/>
              </a:spcBef>
              <a:spcAft>
                <a:spcPts val="0"/>
              </a:spcAft>
              <a:buClr>
                <a:schemeClr val="dk1"/>
              </a:buClr>
              <a:buSzPts val="2400"/>
              <a:buFont typeface="IBM Plex Sans"/>
              <a:buChar char="●"/>
            </a:pPr>
            <a:r>
              <a:rPr b="1" i="0" lang="en-US" sz="2400" u="none" cap="none" strike="noStrike">
                <a:solidFill>
                  <a:schemeClr val="dk1"/>
                </a:solidFill>
                <a:latin typeface="IBM Plex Sans"/>
                <a:ea typeface="IBM Plex Sans"/>
                <a:cs typeface="IBM Plex Sans"/>
                <a:sym typeface="IBM Plex Sans"/>
              </a:rPr>
              <a:t>Keep your presentation succinct</a:t>
            </a:r>
            <a:r>
              <a:rPr b="0" i="0" lang="en-US" sz="2400" u="none" cap="none" strike="noStrike">
                <a:solidFill>
                  <a:schemeClr val="dk1"/>
                </a:solidFill>
                <a:latin typeface="IBM Plex Sans"/>
                <a:ea typeface="IBM Plex Sans"/>
                <a:cs typeface="IBM Plex Sans"/>
                <a:sym typeface="IBM Plex Sans"/>
              </a:rPr>
              <a:t> - include vital information and </a:t>
            </a:r>
            <a:r>
              <a:rPr b="1" i="0" lang="en-US" sz="2400" u="none" cap="none" strike="noStrike">
                <a:solidFill>
                  <a:schemeClr val="dk1"/>
                </a:solidFill>
                <a:latin typeface="IBM Plex Sans"/>
                <a:ea typeface="IBM Plex Sans"/>
                <a:cs typeface="IBM Plex Sans"/>
                <a:sym typeface="IBM Plex Sans"/>
              </a:rPr>
              <a:t>keep it short</a:t>
            </a:r>
            <a:r>
              <a:rPr b="0" i="0" lang="en-US" sz="2400" u="none" cap="none" strike="noStrike">
                <a:solidFill>
                  <a:schemeClr val="dk1"/>
                </a:solidFill>
                <a:latin typeface="IBM Plex Sans"/>
                <a:ea typeface="IBM Plex Sans"/>
                <a:cs typeface="IBM Plex Sans"/>
                <a:sym typeface="IBM Plex Sans"/>
              </a:rPr>
              <a:t>. </a:t>
            </a:r>
            <a:endParaRPr b="0" i="0" sz="2400" u="none" cap="none" strike="noStrike">
              <a:solidFill>
                <a:schemeClr val="dk1"/>
              </a:solidFill>
              <a:latin typeface="IBM Plex Sans"/>
              <a:ea typeface="IBM Plex Sans"/>
              <a:cs typeface="IBM Plex Sans"/>
              <a:sym typeface="IBM Plex Sans"/>
            </a:endParaRPr>
          </a:p>
          <a:p>
            <a:pPr indent="-381000" lvl="0" marL="457200" marR="0" rtl="0" algn="l">
              <a:lnSpc>
                <a:spcPct val="100000"/>
              </a:lnSpc>
              <a:spcBef>
                <a:spcPts val="0"/>
              </a:spcBef>
              <a:spcAft>
                <a:spcPts val="0"/>
              </a:spcAft>
              <a:buClr>
                <a:schemeClr val="dk1"/>
              </a:buClr>
              <a:buSzPts val="2400"/>
              <a:buFont typeface="IBM Plex Sans"/>
              <a:buChar char="●"/>
            </a:pPr>
            <a:r>
              <a:rPr b="0" i="0" lang="en-US" sz="2400" u="none" cap="none" strike="noStrike">
                <a:solidFill>
                  <a:schemeClr val="dk1"/>
                </a:solidFill>
                <a:latin typeface="IBM Plex Sans"/>
                <a:ea typeface="IBM Plex Sans"/>
                <a:cs typeface="IBM Plex Sans"/>
                <a:sym typeface="IBM Plex Sans"/>
              </a:rPr>
              <a:t>Establish a </a:t>
            </a:r>
            <a:r>
              <a:rPr b="1" i="0" lang="en-US" sz="2400" u="none" cap="none" strike="noStrike">
                <a:solidFill>
                  <a:schemeClr val="dk1"/>
                </a:solidFill>
                <a:latin typeface="IBM Plex Sans"/>
                <a:ea typeface="IBM Plex Sans"/>
                <a:cs typeface="IBM Plex Sans"/>
                <a:sym typeface="IBM Plex Sans"/>
              </a:rPr>
              <a:t>connection between the person to whom you are pitching </a:t>
            </a:r>
            <a:r>
              <a:rPr b="0" i="0" lang="en-US" sz="2400" u="none" cap="none" strike="noStrike">
                <a:solidFill>
                  <a:schemeClr val="dk1"/>
                </a:solidFill>
                <a:latin typeface="IBM Plex Sans"/>
                <a:ea typeface="IBM Plex Sans"/>
                <a:cs typeface="IBM Plex Sans"/>
                <a:sym typeface="IBM Plex Sans"/>
              </a:rPr>
              <a:t>and the problem/solution. Convey authenticity.</a:t>
            </a:r>
            <a:endParaRPr b="0" i="0" sz="2400" u="none" cap="none" strike="noStrike">
              <a:solidFill>
                <a:schemeClr val="dk1"/>
              </a:solidFill>
              <a:latin typeface="IBM Plex Sans"/>
              <a:ea typeface="IBM Plex Sans"/>
              <a:cs typeface="IBM Plex Sans"/>
              <a:sym typeface="IBM Plex Sans"/>
            </a:endParaRPr>
          </a:p>
          <a:p>
            <a:pPr indent="-381000" lvl="0" marL="457200" marR="0" rtl="0" algn="l">
              <a:lnSpc>
                <a:spcPct val="100000"/>
              </a:lnSpc>
              <a:spcBef>
                <a:spcPts val="0"/>
              </a:spcBef>
              <a:spcAft>
                <a:spcPts val="0"/>
              </a:spcAft>
              <a:buClr>
                <a:schemeClr val="dk1"/>
              </a:buClr>
              <a:buSzPts val="2400"/>
              <a:buFont typeface="IBM Plex Sans"/>
              <a:buChar char="●"/>
            </a:pPr>
            <a:r>
              <a:rPr b="0" i="0" lang="en-US" sz="2400" u="none" cap="none" strike="noStrike">
                <a:solidFill>
                  <a:schemeClr val="dk1"/>
                </a:solidFill>
                <a:latin typeface="IBM Plex Sans"/>
                <a:ea typeface="IBM Plex Sans"/>
                <a:cs typeface="IBM Plex Sans"/>
                <a:sym typeface="IBM Plex Sans"/>
              </a:rPr>
              <a:t>Pitch </a:t>
            </a:r>
            <a:r>
              <a:rPr b="1" i="0" lang="en-US" sz="2400" u="none" cap="none" strike="noStrike">
                <a:solidFill>
                  <a:schemeClr val="dk1"/>
                </a:solidFill>
                <a:latin typeface="IBM Plex Sans"/>
                <a:ea typeface="IBM Plex Sans"/>
                <a:cs typeface="IBM Plex Sans"/>
                <a:sym typeface="IBM Plex Sans"/>
              </a:rPr>
              <a:t>clearly and with energy</a:t>
            </a:r>
            <a:r>
              <a:rPr b="0" i="0" lang="en-US" sz="2400" u="none" cap="none" strike="noStrike">
                <a:solidFill>
                  <a:schemeClr val="dk1"/>
                </a:solidFill>
                <a:latin typeface="IBM Plex Sans"/>
                <a:ea typeface="IBM Plex Sans"/>
                <a:cs typeface="IBM Plex Sans"/>
                <a:sym typeface="IBM Plex Sans"/>
              </a:rPr>
              <a:t>, show your </a:t>
            </a:r>
            <a:r>
              <a:rPr b="1" i="0" lang="en-US" sz="2400" u="none" cap="none" strike="noStrike">
                <a:solidFill>
                  <a:schemeClr val="dk1"/>
                </a:solidFill>
                <a:latin typeface="IBM Plex Sans"/>
                <a:ea typeface="IBM Plex Sans"/>
                <a:cs typeface="IBM Plex Sans"/>
                <a:sym typeface="IBM Plex Sans"/>
              </a:rPr>
              <a:t>passion</a:t>
            </a:r>
            <a:r>
              <a:rPr b="0" i="0" lang="en-US" sz="2400" u="none" cap="none" strike="noStrike">
                <a:solidFill>
                  <a:schemeClr val="dk1"/>
                </a:solidFill>
                <a:latin typeface="IBM Plex Sans"/>
                <a:ea typeface="IBM Plex Sans"/>
                <a:cs typeface="IBM Plex Sans"/>
                <a:sym typeface="IBM Plex Sans"/>
              </a:rPr>
              <a:t>. And practice! </a:t>
            </a:r>
            <a:endParaRPr b="0" i="0" sz="2400" u="none" cap="none" strike="noStrike">
              <a:solidFill>
                <a:schemeClr val="dk1"/>
              </a:solidFill>
              <a:latin typeface="IBM Plex Sans"/>
              <a:ea typeface="IBM Plex Sans"/>
              <a:cs typeface="IBM Plex Sans"/>
              <a:sym typeface="IBM Plex Sans"/>
            </a:endParaRPr>
          </a:p>
          <a:p>
            <a:pPr indent="-381000" lvl="0" marL="457200" marR="0" rtl="0" algn="l">
              <a:lnSpc>
                <a:spcPct val="100000"/>
              </a:lnSpc>
              <a:spcBef>
                <a:spcPts val="0"/>
              </a:spcBef>
              <a:spcAft>
                <a:spcPts val="0"/>
              </a:spcAft>
              <a:buClr>
                <a:schemeClr val="dk1"/>
              </a:buClr>
              <a:buSzPts val="2400"/>
              <a:buFont typeface="IBM Plex Sans"/>
              <a:buChar char="●"/>
            </a:pPr>
            <a:r>
              <a:rPr b="1" i="0" lang="en-US" sz="2400" u="none" cap="none" strike="noStrike">
                <a:solidFill>
                  <a:schemeClr val="dk1"/>
                </a:solidFill>
                <a:latin typeface="IBM Plex Sans"/>
                <a:ea typeface="IBM Plex Sans"/>
                <a:cs typeface="IBM Plex Sans"/>
                <a:sym typeface="IBM Plex Sans"/>
              </a:rPr>
              <a:t>Be visual</a:t>
            </a:r>
            <a:r>
              <a:rPr b="0" i="0" lang="en-US" sz="2400" u="none" cap="none" strike="noStrike">
                <a:solidFill>
                  <a:schemeClr val="dk1"/>
                </a:solidFill>
                <a:latin typeface="IBM Plex Sans"/>
                <a:ea typeface="IBM Plex Sans"/>
                <a:cs typeface="IBM Plex Sans"/>
                <a:sym typeface="IBM Plex Sans"/>
              </a:rPr>
              <a:t>. </a:t>
            </a:r>
            <a:br>
              <a:rPr b="1" i="0" lang="en-US" sz="2400" u="none" cap="none" strike="noStrike">
                <a:solidFill>
                  <a:schemeClr val="dk1"/>
                </a:solidFill>
                <a:latin typeface="IBM Plex Sans"/>
                <a:ea typeface="IBM Plex Sans"/>
                <a:cs typeface="IBM Plex Sans"/>
                <a:sym typeface="IBM Plex Sans"/>
              </a:rPr>
            </a:br>
            <a:endParaRPr b="1"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2800" u="none" cap="none" strike="noStrike">
              <a:solidFill>
                <a:srgbClr val="A64D79"/>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IBM Plex Sans"/>
              <a:ea typeface="IBM Plex Sans"/>
              <a:cs typeface="IBM Plex Sans"/>
              <a:sym typeface="IBM Plex Sans"/>
            </a:endParaRPr>
          </a:p>
        </p:txBody>
      </p:sp>
      <p:sp>
        <p:nvSpPr>
          <p:cNvPr id="1916" name="Google Shape;1916;p169"/>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4 | MAKE IT REAL | Activity 4-4</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CRAFTING THE PITCH</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8"/>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205" name="Google Shape;205;p28"/>
          <p:cNvSpPr txBox="1"/>
          <p:nvPr/>
        </p:nvSpPr>
        <p:spPr>
          <a:xfrm>
            <a:off x="990250" y="1429075"/>
            <a:ext cx="9535500"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sng" cap="none" strike="noStrike">
                <a:solidFill>
                  <a:srgbClr val="FFFFFF"/>
                </a:solidFill>
                <a:latin typeface="IBM Plex Sans"/>
                <a:ea typeface="IBM Plex Sans"/>
                <a:cs typeface="IBM Plex Sans"/>
                <a:sym typeface="IBM Plex Sans"/>
              </a:rPr>
              <a:t>PHASE 1: OBSERVE + UNDERSTAND </a:t>
            </a:r>
            <a:endParaRPr b="0" i="0" sz="2400" u="sng" cap="none" strike="noStrike">
              <a:solidFill>
                <a:srgbClr val="FFFFFF"/>
              </a:solidFill>
              <a:latin typeface="IBM Plex Sans"/>
              <a:ea typeface="IBM Plex Sans"/>
              <a:cs typeface="IBM Plex Sans"/>
              <a:sym typeface="IBM Plex Sans"/>
            </a:endParaRPr>
          </a:p>
          <a:p>
            <a:pPr indent="0" lvl="0" marL="0" marR="0" rtl="0" algn="l">
              <a:lnSpc>
                <a:spcPct val="115000"/>
              </a:lnSpc>
              <a:spcBef>
                <a:spcPts val="1400"/>
              </a:spcBef>
              <a:spcAft>
                <a:spcPts val="0"/>
              </a:spcAft>
              <a:buClr>
                <a:srgbClr val="000000"/>
              </a:buClr>
              <a:buSzPts val="4800"/>
              <a:buFont typeface="Arial"/>
              <a:buNone/>
            </a:pPr>
            <a:r>
              <a:rPr b="1" i="0" lang="en-US" sz="4800" u="none" cap="none" strike="noStrike">
                <a:solidFill>
                  <a:srgbClr val="FFFFFF"/>
                </a:solidFill>
                <a:latin typeface="IBM Plex Sans"/>
                <a:ea typeface="IBM Plex Sans"/>
                <a:cs typeface="IBM Plex Sans"/>
                <a:sym typeface="IBM Plex Sans"/>
              </a:rPr>
              <a:t>Better understand the social problem we are trying to solve, and who we are trying to help. </a:t>
            </a:r>
            <a:endParaRPr b="1" i="0" sz="4800" u="none" cap="none" strike="noStrike">
              <a:solidFill>
                <a:srgbClr val="FFFFFF"/>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Image result for iceberg problem" id="211" name="Google Shape;211;p29"/>
          <p:cNvPicPr preferRelativeResize="0"/>
          <p:nvPr/>
        </p:nvPicPr>
        <p:blipFill rotWithShape="1">
          <a:blip r:embed="rId3">
            <a:alphaModFix/>
          </a:blip>
          <a:srcRect b="5519" l="0" r="0" t="9416"/>
          <a:stretch/>
        </p:blipFill>
        <p:spPr>
          <a:xfrm>
            <a:off x="475950" y="378412"/>
            <a:ext cx="11240076" cy="6101176"/>
          </a:xfrm>
          <a:prstGeom prst="rect">
            <a:avLst/>
          </a:prstGeom>
          <a:noFill/>
          <a:ln>
            <a:noFill/>
          </a:ln>
        </p:spPr>
      </p:pic>
      <p:sp>
        <p:nvSpPr>
          <p:cNvPr id="212" name="Google Shape;212;p29"/>
          <p:cNvSpPr/>
          <p:nvPr/>
        </p:nvSpPr>
        <p:spPr>
          <a:xfrm>
            <a:off x="5956275" y="966425"/>
            <a:ext cx="279450" cy="849961"/>
          </a:xfrm>
          <a:custGeom>
            <a:rect b="b" l="l" r="r" t="t"/>
            <a:pathLst>
              <a:path extrusionOk="0" h="36327" w="11178">
                <a:moveTo>
                  <a:pt x="0" y="0"/>
                </a:moveTo>
                <a:lnTo>
                  <a:pt x="11178" y="0"/>
                </a:lnTo>
                <a:lnTo>
                  <a:pt x="11178" y="36327"/>
                </a:lnTo>
                <a:lnTo>
                  <a:pt x="466" y="36327"/>
                </a:lnTo>
              </a:path>
            </a:pathLst>
          </a:custGeom>
          <a:noFill/>
          <a:ln cap="flat" cmpd="sng" w="76200">
            <a:solidFill>
              <a:srgbClr val="FFFFFF"/>
            </a:solidFill>
            <a:prstDash val="solid"/>
            <a:round/>
            <a:headEnd len="sm" w="sm" type="none"/>
            <a:tailEnd len="sm" w="sm" type="none"/>
          </a:ln>
        </p:spPr>
      </p:sp>
      <p:sp>
        <p:nvSpPr>
          <p:cNvPr id="213" name="Google Shape;213;p29"/>
          <p:cNvSpPr txBox="1"/>
          <p:nvPr/>
        </p:nvSpPr>
        <p:spPr>
          <a:xfrm>
            <a:off x="6438825" y="966425"/>
            <a:ext cx="3000000" cy="489000"/>
          </a:xfrm>
          <a:prstGeom prst="rect">
            <a:avLst/>
          </a:prstGeom>
          <a:noFill/>
          <a:ln>
            <a:noFill/>
          </a:ln>
          <a:effectLst>
            <a:outerShdw blurRad="185738" rotWithShape="0" algn="bl" dir="5400000" dist="19050">
              <a:srgbClr val="000000">
                <a:alpha val="56470"/>
              </a:srgbClr>
            </a:outerShdw>
          </a:effectLst>
        </p:spPr>
        <p:txBody>
          <a:bodyPr anchorCtr="0" anchor="ctr" bIns="91425" lIns="91425" spcFirstLastPara="1" rIns="91425" wrap="square" tIns="91425">
            <a:noAutofit/>
          </a:bodyPr>
          <a:lstStyle/>
          <a:p>
            <a:pPr indent="0" lvl="0" marL="0" marR="0" rtl="0" algn="l">
              <a:lnSpc>
                <a:spcPct val="100000"/>
              </a:lnSpc>
              <a:spcBef>
                <a:spcPts val="1400"/>
              </a:spcBef>
              <a:spcAft>
                <a:spcPts val="0"/>
              </a:spcAft>
              <a:buClr>
                <a:srgbClr val="000000"/>
              </a:buClr>
              <a:buSzPts val="1800"/>
              <a:buFont typeface="Arial"/>
              <a:buNone/>
            </a:pPr>
            <a:r>
              <a:rPr b="1" i="0" lang="en-US" sz="1800" u="none" cap="none" strike="noStrike">
                <a:solidFill>
                  <a:srgbClr val="FFFFFF"/>
                </a:solidFill>
                <a:latin typeface="IBM Plex Sans"/>
                <a:ea typeface="IBM Plex Sans"/>
                <a:cs typeface="IBM Plex Sans"/>
                <a:sym typeface="IBM Plex Sans"/>
              </a:rPr>
              <a:t>What we see </a:t>
            </a:r>
            <a:endParaRPr b="1" i="0" sz="18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1800"/>
              <a:buFont typeface="Arial"/>
              <a:buNone/>
            </a:pPr>
            <a:r>
              <a:rPr b="1" i="0" lang="en-US" sz="1800" u="none" cap="none" strike="noStrike">
                <a:solidFill>
                  <a:srgbClr val="FFFFFF"/>
                </a:solidFill>
                <a:latin typeface="IBM Plex Sans"/>
                <a:ea typeface="IBM Plex Sans"/>
                <a:cs typeface="IBM Plex Sans"/>
                <a:sym typeface="IBM Plex Sans"/>
              </a:rPr>
              <a:t>(Problematic situation)</a:t>
            </a:r>
            <a:endParaRPr b="1" i="0" sz="18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Image result for iceberg problem" id="219" name="Google Shape;219;p30"/>
          <p:cNvPicPr preferRelativeResize="0"/>
          <p:nvPr/>
        </p:nvPicPr>
        <p:blipFill rotWithShape="1">
          <a:blip r:embed="rId3">
            <a:alphaModFix/>
          </a:blip>
          <a:srcRect b="5519" l="0" r="0" t="9416"/>
          <a:stretch/>
        </p:blipFill>
        <p:spPr>
          <a:xfrm>
            <a:off x="475950" y="378412"/>
            <a:ext cx="11240076" cy="6101176"/>
          </a:xfrm>
          <a:prstGeom prst="rect">
            <a:avLst/>
          </a:prstGeom>
          <a:noFill/>
          <a:ln>
            <a:noFill/>
          </a:ln>
        </p:spPr>
      </p:pic>
      <p:sp>
        <p:nvSpPr>
          <p:cNvPr id="220" name="Google Shape;220;p30"/>
          <p:cNvSpPr/>
          <p:nvPr/>
        </p:nvSpPr>
        <p:spPr>
          <a:xfrm>
            <a:off x="5956275" y="966425"/>
            <a:ext cx="279450" cy="849961"/>
          </a:xfrm>
          <a:custGeom>
            <a:rect b="b" l="l" r="r" t="t"/>
            <a:pathLst>
              <a:path extrusionOk="0" h="36327" w="11178">
                <a:moveTo>
                  <a:pt x="0" y="0"/>
                </a:moveTo>
                <a:lnTo>
                  <a:pt x="11178" y="0"/>
                </a:lnTo>
                <a:lnTo>
                  <a:pt x="11178" y="36327"/>
                </a:lnTo>
                <a:lnTo>
                  <a:pt x="466" y="36327"/>
                </a:lnTo>
              </a:path>
            </a:pathLst>
          </a:custGeom>
          <a:noFill/>
          <a:ln cap="flat" cmpd="sng" w="76200">
            <a:solidFill>
              <a:srgbClr val="FFFFFF"/>
            </a:solidFill>
            <a:prstDash val="solid"/>
            <a:round/>
            <a:headEnd len="sm" w="sm" type="none"/>
            <a:tailEnd len="sm" w="sm" type="none"/>
          </a:ln>
        </p:spPr>
      </p:sp>
      <p:sp>
        <p:nvSpPr>
          <p:cNvPr id="221" name="Google Shape;221;p30"/>
          <p:cNvSpPr/>
          <p:nvPr/>
        </p:nvSpPr>
        <p:spPr>
          <a:xfrm>
            <a:off x="5956263" y="2293750"/>
            <a:ext cx="279450" cy="3493023"/>
          </a:xfrm>
          <a:custGeom>
            <a:rect b="b" l="l" r="r" t="t"/>
            <a:pathLst>
              <a:path extrusionOk="0" h="36327" w="11178">
                <a:moveTo>
                  <a:pt x="0" y="0"/>
                </a:moveTo>
                <a:lnTo>
                  <a:pt x="11178" y="0"/>
                </a:lnTo>
                <a:lnTo>
                  <a:pt x="11178" y="36327"/>
                </a:lnTo>
                <a:lnTo>
                  <a:pt x="466" y="36327"/>
                </a:lnTo>
              </a:path>
            </a:pathLst>
          </a:custGeom>
          <a:noFill/>
          <a:ln cap="flat" cmpd="sng" w="76200">
            <a:solidFill>
              <a:srgbClr val="FFFFFF"/>
            </a:solidFill>
            <a:prstDash val="solid"/>
            <a:round/>
            <a:headEnd len="sm" w="sm" type="none"/>
            <a:tailEnd len="sm" w="sm" type="none"/>
          </a:ln>
        </p:spPr>
      </p:sp>
      <p:sp>
        <p:nvSpPr>
          <p:cNvPr id="222" name="Google Shape;222;p30"/>
          <p:cNvSpPr txBox="1"/>
          <p:nvPr/>
        </p:nvSpPr>
        <p:spPr>
          <a:xfrm>
            <a:off x="6438825" y="966425"/>
            <a:ext cx="3000000" cy="489000"/>
          </a:xfrm>
          <a:prstGeom prst="rect">
            <a:avLst/>
          </a:prstGeom>
          <a:noFill/>
          <a:ln>
            <a:noFill/>
          </a:ln>
          <a:effectLst>
            <a:outerShdw blurRad="185738" rotWithShape="0" algn="bl" dir="5400000" dist="19050">
              <a:srgbClr val="000000">
                <a:alpha val="56470"/>
              </a:srgbClr>
            </a:outerShdw>
          </a:effectLst>
        </p:spPr>
        <p:txBody>
          <a:bodyPr anchorCtr="0" anchor="ctr" bIns="91425" lIns="91425" spcFirstLastPara="1" rIns="91425" wrap="square" tIns="91425">
            <a:noAutofit/>
          </a:bodyPr>
          <a:lstStyle/>
          <a:p>
            <a:pPr indent="0" lvl="0" marL="0" marR="0" rtl="0" algn="l">
              <a:lnSpc>
                <a:spcPct val="100000"/>
              </a:lnSpc>
              <a:spcBef>
                <a:spcPts val="1400"/>
              </a:spcBef>
              <a:spcAft>
                <a:spcPts val="0"/>
              </a:spcAft>
              <a:buClr>
                <a:srgbClr val="000000"/>
              </a:buClr>
              <a:buSzPts val="1800"/>
              <a:buFont typeface="Arial"/>
              <a:buNone/>
            </a:pPr>
            <a:r>
              <a:rPr b="1" i="0" lang="en-US" sz="1800" u="none" cap="none" strike="noStrike">
                <a:solidFill>
                  <a:srgbClr val="FFFFFF"/>
                </a:solidFill>
                <a:latin typeface="IBM Plex Sans"/>
                <a:ea typeface="IBM Plex Sans"/>
                <a:cs typeface="IBM Plex Sans"/>
                <a:sym typeface="IBM Plex Sans"/>
              </a:rPr>
              <a:t>What we see </a:t>
            </a:r>
            <a:endParaRPr b="1" i="0" sz="18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1800"/>
              <a:buFont typeface="Arial"/>
              <a:buNone/>
            </a:pPr>
            <a:r>
              <a:rPr b="1" i="0" lang="en-US" sz="1800" u="none" cap="none" strike="noStrike">
                <a:solidFill>
                  <a:srgbClr val="FFFFFF"/>
                </a:solidFill>
                <a:latin typeface="IBM Plex Sans"/>
                <a:ea typeface="IBM Plex Sans"/>
                <a:cs typeface="IBM Plex Sans"/>
                <a:sym typeface="IBM Plex Sans"/>
              </a:rPr>
              <a:t>(Problematic situation)</a:t>
            </a:r>
            <a:endParaRPr b="1" i="0" sz="1800" u="none" cap="none" strike="noStrike">
              <a:solidFill>
                <a:srgbClr val="FFFFFF"/>
              </a:solidFill>
              <a:latin typeface="IBM Plex Sans"/>
              <a:ea typeface="IBM Plex Sans"/>
              <a:cs typeface="IBM Plex Sans"/>
              <a:sym typeface="IBM Plex Sans"/>
            </a:endParaRPr>
          </a:p>
        </p:txBody>
      </p:sp>
      <p:sp>
        <p:nvSpPr>
          <p:cNvPr id="223" name="Google Shape;223;p30"/>
          <p:cNvSpPr txBox="1"/>
          <p:nvPr/>
        </p:nvSpPr>
        <p:spPr>
          <a:xfrm>
            <a:off x="6556325" y="2690302"/>
            <a:ext cx="3000000" cy="489000"/>
          </a:xfrm>
          <a:prstGeom prst="rect">
            <a:avLst/>
          </a:prstGeom>
          <a:noFill/>
          <a:ln>
            <a:noFill/>
          </a:ln>
          <a:effectLst>
            <a:outerShdw blurRad="185738" rotWithShape="0" algn="bl" dir="5400000" dist="19050">
              <a:srgbClr val="000000">
                <a:alpha val="56470"/>
              </a:srgbClr>
            </a:outerShdw>
          </a:effectLst>
        </p:spPr>
        <p:txBody>
          <a:bodyPr anchorCtr="0" anchor="ctr" bIns="91425" lIns="91425" spcFirstLastPara="1" rIns="91425" wrap="square" tIns="91425">
            <a:noAutofit/>
          </a:bodyPr>
          <a:lstStyle/>
          <a:p>
            <a:pPr indent="0" lvl="0" marL="0" marR="0" rtl="0" algn="l">
              <a:lnSpc>
                <a:spcPct val="100000"/>
              </a:lnSpc>
              <a:spcBef>
                <a:spcPts val="1400"/>
              </a:spcBef>
              <a:spcAft>
                <a:spcPts val="0"/>
              </a:spcAft>
              <a:buClr>
                <a:srgbClr val="000000"/>
              </a:buClr>
              <a:buSzPts val="1800"/>
              <a:buFont typeface="Arial"/>
              <a:buNone/>
            </a:pPr>
            <a:r>
              <a:rPr b="1" i="0" lang="en-US" sz="1800" u="none" cap="none" strike="noStrike">
                <a:solidFill>
                  <a:srgbClr val="FFFFFF"/>
                </a:solidFill>
                <a:latin typeface="IBM Plex Sans"/>
                <a:ea typeface="IBM Plex Sans"/>
                <a:cs typeface="IBM Plex Sans"/>
                <a:sym typeface="IBM Plex Sans"/>
              </a:rPr>
              <a:t>What we don’t see</a:t>
            </a:r>
            <a:endParaRPr b="1" i="0" sz="18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1800"/>
              <a:buFont typeface="Arial"/>
              <a:buNone/>
            </a:pPr>
            <a:r>
              <a:rPr b="1" i="0" lang="en-US" sz="1800" u="none" cap="none" strike="noStrike">
                <a:solidFill>
                  <a:srgbClr val="FFFFFF"/>
                </a:solidFill>
                <a:latin typeface="IBM Plex Sans"/>
                <a:ea typeface="IBM Plex Sans"/>
                <a:cs typeface="IBM Plex Sans"/>
                <a:sym typeface="IBM Plex Sans"/>
              </a:rPr>
              <a:t>(The real problem)</a:t>
            </a:r>
            <a:endParaRPr b="1" i="0" sz="18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nvSpPr>
        <p:spPr>
          <a:xfrm>
            <a:off x="1363725" y="2161498"/>
            <a:ext cx="94590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IBM Plex Sans"/>
                <a:ea typeface="IBM Plex Sans"/>
                <a:cs typeface="IBM Plex Sans"/>
                <a:sym typeface="IBM Plex Sans"/>
              </a:rPr>
              <a:t>A THOROUGH UNDERSTANDING OF A PROBLEM HELPS US BUILD MORE SUCCESSFUL </a:t>
            </a:r>
            <a:r>
              <a:rPr b="1" i="0" lang="en-US" sz="4400" u="none" cap="none" strike="noStrike">
                <a:solidFill>
                  <a:srgbClr val="00B0F0"/>
                </a:solidFill>
                <a:latin typeface="IBM Plex Sans"/>
                <a:ea typeface="IBM Plex Sans"/>
                <a:cs typeface="IBM Plex Sans"/>
                <a:sym typeface="IBM Plex Sans"/>
              </a:rPr>
              <a:t>SOLUTIONS.</a:t>
            </a:r>
            <a:endParaRPr b="1" i="0" sz="1400" u="none" cap="none" strike="noStrike">
              <a:solidFill>
                <a:srgbClr val="00B0F0"/>
              </a:solidFill>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2"/>
          <p:cNvPicPr preferRelativeResize="0"/>
          <p:nvPr>
            <p:ph idx="1" type="body"/>
          </p:nvPr>
        </p:nvPicPr>
        <p:blipFill rotWithShape="1">
          <a:blip r:embed="rId3">
            <a:alphaModFix/>
          </a:blip>
          <a:srcRect b="0" l="0" r="0" t="0"/>
          <a:stretch/>
        </p:blipFill>
        <p:spPr>
          <a:xfrm>
            <a:off x="0" y="0"/>
            <a:ext cx="12456332" cy="6858000"/>
          </a:xfrm>
          <a:prstGeom prst="rect">
            <a:avLst/>
          </a:prstGeom>
          <a:noFill/>
          <a:ln>
            <a:noFill/>
          </a:ln>
        </p:spPr>
      </p:pic>
      <p:sp>
        <p:nvSpPr>
          <p:cNvPr id="98" name="Google Shape;98;p12"/>
          <p:cNvSpPr txBox="1"/>
          <p:nvPr/>
        </p:nvSpPr>
        <p:spPr>
          <a:xfrm>
            <a:off x="3071813" y="2514600"/>
            <a:ext cx="7197327" cy="1015663"/>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6000" u="none" cap="none" strike="noStrike">
                <a:solidFill>
                  <a:srgbClr val="FFFF00"/>
                </a:solidFill>
                <a:latin typeface="Calibri"/>
                <a:ea typeface="Calibri"/>
                <a:cs typeface="Calibri"/>
                <a:sym typeface="Calibri"/>
              </a:rPr>
              <a:t>Innovation</a:t>
            </a:r>
            <a:r>
              <a:rPr b="0" i="0" lang="en-US" sz="18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2"/>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236" name="Google Shape;236;p32"/>
          <p:cNvSpPr txBox="1"/>
          <p:nvPr/>
        </p:nvSpPr>
        <p:spPr>
          <a:xfrm>
            <a:off x="1168225" y="1408175"/>
            <a:ext cx="90531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1: OBSERVE + UNDERSTAND | Activity 1-1</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WHAT IS THE PROBLEM?</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600"/>
              <a:buFont typeface="Arial"/>
              <a:buNone/>
            </a:pPr>
            <a:r>
              <a:rPr b="0" i="0" lang="en-US" sz="3600" u="none" cap="none" strike="noStrike">
                <a:solidFill>
                  <a:schemeClr val="lt1"/>
                </a:solidFill>
                <a:latin typeface="IBM Plex Sans"/>
                <a:ea typeface="IBM Plex Sans"/>
                <a:cs typeface="IBM Plex Sans"/>
                <a:sym typeface="IBM Plex Sans"/>
              </a:rPr>
              <a:t>Problem Tree + 5 Whys </a:t>
            </a:r>
            <a:endParaRPr b="0" i="0" sz="36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237" name="Google Shape;237;p32"/>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nvSpPr>
        <p:spPr>
          <a:xfrm>
            <a:off x="1363725" y="2470348"/>
            <a:ext cx="94590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IBM Plex Sans"/>
                <a:ea typeface="IBM Plex Sans"/>
                <a:cs typeface="IBM Plex Sans"/>
                <a:sym typeface="IBM Plex Sans"/>
              </a:rPr>
              <a:t>Explore the </a:t>
            </a:r>
            <a:r>
              <a:rPr b="1" i="0" lang="en-US" sz="4400" u="sng" cap="none" strike="noStrike">
                <a:solidFill>
                  <a:srgbClr val="00B0F0"/>
                </a:solidFill>
                <a:latin typeface="IBM Plex Sans"/>
                <a:ea typeface="IBM Plex Sans"/>
                <a:cs typeface="IBM Plex Sans"/>
                <a:sym typeface="IBM Plex Sans"/>
              </a:rPr>
              <a:t>effects and causes of a problem</a:t>
            </a:r>
            <a:r>
              <a:rPr b="1" i="0" lang="en-US" sz="4400" u="none" cap="none" strike="noStrike">
                <a:solidFill>
                  <a:srgbClr val="000000"/>
                </a:solidFill>
                <a:latin typeface="IBM Plex Sans"/>
                <a:ea typeface="IBM Plex Sans"/>
                <a:cs typeface="IBM Plex Sans"/>
                <a:sym typeface="IBM Plex Sans"/>
              </a:rPr>
              <a:t> to understand it better.</a:t>
            </a:r>
            <a:endParaRPr b="1" i="0" sz="1400" u="none" cap="none" strike="noStrike">
              <a:solidFill>
                <a:srgbClr val="4A86E8"/>
              </a:solidFill>
              <a:latin typeface="IBM Plex Sans"/>
              <a:ea typeface="IBM Plex Sans"/>
              <a:cs typeface="IBM Plex Sans"/>
              <a:sym typeface="IBM Plex Sans"/>
            </a:endParaRPr>
          </a:p>
        </p:txBody>
      </p:sp>
      <p:sp>
        <p:nvSpPr>
          <p:cNvPr id="244" name="Google Shape;244;p33"/>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1: OBSERVE + UNDERSTAND | Activity 1-1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PROBLEM TREE</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Related image" id="250" name="Google Shape;250;p34"/>
          <p:cNvPicPr preferRelativeResize="0"/>
          <p:nvPr/>
        </p:nvPicPr>
        <p:blipFill rotWithShape="1">
          <a:blip r:embed="rId3">
            <a:alphaModFix/>
          </a:blip>
          <a:srcRect b="0" l="0" r="0" t="0"/>
          <a:stretch/>
        </p:blipFill>
        <p:spPr>
          <a:xfrm>
            <a:off x="2809025" y="588300"/>
            <a:ext cx="5831200" cy="5831200"/>
          </a:xfrm>
          <a:prstGeom prst="rect">
            <a:avLst/>
          </a:prstGeom>
          <a:noFill/>
          <a:ln>
            <a:noFill/>
          </a:ln>
        </p:spPr>
      </p:pic>
      <p:sp>
        <p:nvSpPr>
          <p:cNvPr id="251" name="Google Shape;251;p34"/>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1</a:t>
            </a:r>
            <a:r>
              <a:rPr b="1" lang="en-US" sz="1800">
                <a:solidFill>
                  <a:schemeClr val="dk1"/>
                </a:solidFill>
                <a:latin typeface="IBM Plex Sans"/>
                <a:ea typeface="IBM Plex Sans"/>
                <a:cs typeface="IBM Plex Sans"/>
                <a:sym typeface="IBM Plex Sans"/>
              </a:rPr>
              <a:t>:</a:t>
            </a:r>
            <a:r>
              <a:rPr b="1" i="0" lang="en-US" sz="1400" u="none" cap="none" strike="noStrike">
                <a:solidFill>
                  <a:srgbClr val="000000"/>
                </a:solidFill>
                <a:latin typeface="IBM Plex Sans"/>
                <a:ea typeface="IBM Plex Sans"/>
                <a:cs typeface="IBM Plex Sans"/>
                <a:sym typeface="IBM Plex Sans"/>
              </a:rPr>
              <a:t> OBSERVE + UNDERSTAND | Activity 1-1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PROBLEM TREE</a:t>
            </a:r>
            <a:endParaRPr b="1" i="0" sz="3000" u="none" cap="none" strike="noStrike">
              <a:solidFill>
                <a:srgbClr val="000000"/>
              </a:solidFill>
              <a:latin typeface="IBM Plex Sans"/>
              <a:ea typeface="IBM Plex Sans"/>
              <a:cs typeface="IBM Plex Sans"/>
              <a:sym typeface="IBM Plex Sans"/>
            </a:endParaRPr>
          </a:p>
        </p:txBody>
      </p:sp>
      <p:cxnSp>
        <p:nvCxnSpPr>
          <p:cNvPr id="252" name="Google Shape;252;p34"/>
          <p:cNvCxnSpPr/>
          <p:nvPr/>
        </p:nvCxnSpPr>
        <p:spPr>
          <a:xfrm>
            <a:off x="-14700" y="3838500"/>
            <a:ext cx="12221400" cy="0"/>
          </a:xfrm>
          <a:prstGeom prst="straightConnector1">
            <a:avLst/>
          </a:prstGeom>
          <a:noFill/>
          <a:ln cap="flat" cmpd="sng" w="28575">
            <a:solidFill>
              <a:srgbClr val="783F04"/>
            </a:solidFill>
            <a:prstDash val="solid"/>
            <a:round/>
            <a:headEnd len="sm" w="sm" type="none"/>
            <a:tailEnd len="sm" w="sm" type="none"/>
          </a:ln>
        </p:spPr>
      </p:cxnSp>
      <p:sp>
        <p:nvSpPr>
          <p:cNvPr id="253" name="Google Shape;253;p34"/>
          <p:cNvSpPr/>
          <p:nvPr/>
        </p:nvSpPr>
        <p:spPr>
          <a:xfrm>
            <a:off x="8059375" y="1780513"/>
            <a:ext cx="279450" cy="1887823"/>
          </a:xfrm>
          <a:custGeom>
            <a:rect b="b" l="l" r="r" t="t"/>
            <a:pathLst>
              <a:path extrusionOk="0" h="36327" w="11178">
                <a:moveTo>
                  <a:pt x="0" y="0"/>
                </a:moveTo>
                <a:lnTo>
                  <a:pt x="11178" y="0"/>
                </a:lnTo>
                <a:lnTo>
                  <a:pt x="11178" y="36327"/>
                </a:lnTo>
                <a:lnTo>
                  <a:pt x="466" y="36327"/>
                </a:lnTo>
              </a:path>
            </a:pathLst>
          </a:custGeom>
          <a:noFill/>
          <a:ln cap="flat" cmpd="sng" w="76200">
            <a:solidFill>
              <a:srgbClr val="434343"/>
            </a:solidFill>
            <a:prstDash val="solid"/>
            <a:round/>
            <a:headEnd len="sm" w="sm" type="none"/>
            <a:tailEnd len="sm" w="sm" type="none"/>
          </a:ln>
        </p:spPr>
      </p:sp>
      <p:sp>
        <p:nvSpPr>
          <p:cNvPr id="254" name="Google Shape;254;p34"/>
          <p:cNvSpPr txBox="1"/>
          <p:nvPr/>
        </p:nvSpPr>
        <p:spPr>
          <a:xfrm>
            <a:off x="8659425" y="2240563"/>
            <a:ext cx="3000000" cy="48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400"/>
              </a:spcBef>
              <a:spcAft>
                <a:spcPts val="0"/>
              </a:spcAft>
              <a:buClr>
                <a:srgbClr val="000000"/>
              </a:buClr>
              <a:buSzPts val="2400"/>
              <a:buFont typeface="Arial"/>
              <a:buNone/>
            </a:pPr>
            <a:r>
              <a:rPr b="1" i="0" lang="en-US" sz="2400" u="none" cap="none" strike="noStrike">
                <a:solidFill>
                  <a:srgbClr val="434343"/>
                </a:solidFill>
                <a:latin typeface="IBM Plex Sans"/>
                <a:ea typeface="IBM Plex Sans"/>
                <a:cs typeface="IBM Plex Sans"/>
                <a:sym typeface="IBM Plex Sans"/>
              </a:rPr>
              <a:t>What we see </a:t>
            </a:r>
            <a:endParaRPr b="1" i="0" sz="2400" u="none" cap="none" strike="noStrike">
              <a:solidFill>
                <a:srgbClr val="434343"/>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1800"/>
              <a:buFont typeface="Arial"/>
              <a:buNone/>
            </a:pPr>
            <a:r>
              <a:rPr b="1" i="0" lang="en-US" sz="1800" u="none" cap="none" strike="noStrike">
                <a:solidFill>
                  <a:srgbClr val="434343"/>
                </a:solidFill>
                <a:latin typeface="IBM Plex Sans"/>
                <a:ea typeface="IBM Plex Sans"/>
                <a:cs typeface="IBM Plex Sans"/>
                <a:sym typeface="IBM Plex Sans"/>
              </a:rPr>
              <a:t>(Problematic situation)</a:t>
            </a:r>
            <a:endParaRPr b="1" i="0" sz="1800" u="none" cap="none" strike="noStrike">
              <a:solidFill>
                <a:srgbClr val="434343"/>
              </a:solidFill>
              <a:latin typeface="IBM Plex Sans"/>
              <a:ea typeface="IBM Plex Sans"/>
              <a:cs typeface="IBM Plex Sans"/>
              <a:sym typeface="IBM Plex Sans"/>
            </a:endParaRPr>
          </a:p>
        </p:txBody>
      </p:sp>
      <p:sp>
        <p:nvSpPr>
          <p:cNvPr id="255" name="Google Shape;255;p34"/>
          <p:cNvSpPr/>
          <p:nvPr/>
        </p:nvSpPr>
        <p:spPr>
          <a:xfrm>
            <a:off x="3529650" y="3867900"/>
            <a:ext cx="4368000" cy="2323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Related image" id="261" name="Google Shape;261;p35"/>
          <p:cNvPicPr preferRelativeResize="0"/>
          <p:nvPr/>
        </p:nvPicPr>
        <p:blipFill rotWithShape="1">
          <a:blip r:embed="rId3">
            <a:alphaModFix/>
          </a:blip>
          <a:srcRect b="0" l="0" r="0" t="0"/>
          <a:stretch/>
        </p:blipFill>
        <p:spPr>
          <a:xfrm>
            <a:off x="2809025" y="588300"/>
            <a:ext cx="5831200" cy="5831200"/>
          </a:xfrm>
          <a:prstGeom prst="rect">
            <a:avLst/>
          </a:prstGeom>
          <a:noFill/>
          <a:ln>
            <a:noFill/>
          </a:ln>
        </p:spPr>
      </p:pic>
      <p:sp>
        <p:nvSpPr>
          <p:cNvPr id="262" name="Google Shape;262;p35"/>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1: OBSERVE + UNDERSTAND </a:t>
            </a:r>
            <a:r>
              <a:rPr b="1" i="0" lang="en-US" sz="1400" u="none" cap="none" strike="noStrike">
                <a:solidFill>
                  <a:srgbClr val="000000"/>
                </a:solidFill>
                <a:latin typeface="IBM Plex Sans"/>
                <a:ea typeface="IBM Plex Sans"/>
                <a:cs typeface="IBM Plex Sans"/>
                <a:sym typeface="IBM Plex Sans"/>
              </a:rPr>
              <a:t>| Activity 1-1</a:t>
            </a:r>
            <a:r>
              <a:rPr b="1" i="0" lang="en-US" sz="1400" u="none" cap="none" strike="noStrike">
                <a:solidFill>
                  <a:schemeClr val="dk1"/>
                </a:solidFill>
                <a:latin typeface="IBM Plex Sans"/>
                <a:ea typeface="IBM Plex Sans"/>
                <a:cs typeface="IBM Plex Sans"/>
                <a:sym typeface="IBM Plex Sans"/>
              </a:rPr>
              <a:t> </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PROBLEM TREE</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IBM Plex Sans"/>
              <a:ea typeface="IBM Plex Sans"/>
              <a:cs typeface="IBM Plex Sans"/>
              <a:sym typeface="IBM Plex Sans"/>
            </a:endParaRPr>
          </a:p>
        </p:txBody>
      </p:sp>
      <p:cxnSp>
        <p:nvCxnSpPr>
          <p:cNvPr id="263" name="Google Shape;263;p35"/>
          <p:cNvCxnSpPr/>
          <p:nvPr/>
        </p:nvCxnSpPr>
        <p:spPr>
          <a:xfrm>
            <a:off x="-14700" y="3838500"/>
            <a:ext cx="12221400" cy="0"/>
          </a:xfrm>
          <a:prstGeom prst="straightConnector1">
            <a:avLst/>
          </a:prstGeom>
          <a:noFill/>
          <a:ln cap="flat" cmpd="sng" w="28575">
            <a:solidFill>
              <a:srgbClr val="783F04"/>
            </a:solidFill>
            <a:prstDash val="solid"/>
            <a:round/>
            <a:headEnd len="sm" w="sm" type="none"/>
            <a:tailEnd len="sm" w="sm" type="none"/>
          </a:ln>
        </p:spPr>
      </p:cxnSp>
      <p:sp>
        <p:nvSpPr>
          <p:cNvPr id="264" name="Google Shape;264;p35"/>
          <p:cNvSpPr/>
          <p:nvPr/>
        </p:nvSpPr>
        <p:spPr>
          <a:xfrm>
            <a:off x="8059375" y="1780513"/>
            <a:ext cx="279450" cy="1887823"/>
          </a:xfrm>
          <a:custGeom>
            <a:rect b="b" l="l" r="r" t="t"/>
            <a:pathLst>
              <a:path extrusionOk="0" h="36327" w="11178">
                <a:moveTo>
                  <a:pt x="0" y="0"/>
                </a:moveTo>
                <a:lnTo>
                  <a:pt x="11178" y="0"/>
                </a:lnTo>
                <a:lnTo>
                  <a:pt x="11178" y="36327"/>
                </a:lnTo>
                <a:lnTo>
                  <a:pt x="466" y="36327"/>
                </a:lnTo>
              </a:path>
            </a:pathLst>
          </a:custGeom>
          <a:noFill/>
          <a:ln cap="flat" cmpd="sng" w="76200">
            <a:solidFill>
              <a:srgbClr val="434343"/>
            </a:solidFill>
            <a:prstDash val="solid"/>
            <a:round/>
            <a:headEnd len="sm" w="sm" type="none"/>
            <a:tailEnd len="sm" w="sm" type="none"/>
          </a:ln>
        </p:spPr>
      </p:sp>
      <p:sp>
        <p:nvSpPr>
          <p:cNvPr id="265" name="Google Shape;265;p35"/>
          <p:cNvSpPr txBox="1"/>
          <p:nvPr/>
        </p:nvSpPr>
        <p:spPr>
          <a:xfrm>
            <a:off x="8659425" y="2240563"/>
            <a:ext cx="3000000" cy="48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400"/>
              </a:spcBef>
              <a:spcAft>
                <a:spcPts val="0"/>
              </a:spcAft>
              <a:buClr>
                <a:srgbClr val="000000"/>
              </a:buClr>
              <a:buSzPts val="2400"/>
              <a:buFont typeface="Arial"/>
              <a:buNone/>
            </a:pPr>
            <a:r>
              <a:rPr b="1" i="0" lang="en-US" sz="2400" u="none" cap="none" strike="noStrike">
                <a:solidFill>
                  <a:srgbClr val="434343"/>
                </a:solidFill>
                <a:latin typeface="IBM Plex Sans"/>
                <a:ea typeface="IBM Plex Sans"/>
                <a:cs typeface="IBM Plex Sans"/>
                <a:sym typeface="IBM Plex Sans"/>
              </a:rPr>
              <a:t>What we see </a:t>
            </a:r>
            <a:endParaRPr b="1" i="0" sz="2400" u="none" cap="none" strike="noStrike">
              <a:solidFill>
                <a:srgbClr val="434343"/>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1800"/>
              <a:buFont typeface="Arial"/>
              <a:buNone/>
            </a:pPr>
            <a:r>
              <a:rPr b="1" i="0" lang="en-US" sz="1800" u="none" cap="none" strike="noStrike">
                <a:solidFill>
                  <a:srgbClr val="434343"/>
                </a:solidFill>
                <a:latin typeface="IBM Plex Sans"/>
                <a:ea typeface="IBM Plex Sans"/>
                <a:cs typeface="IBM Plex Sans"/>
                <a:sym typeface="IBM Plex Sans"/>
              </a:rPr>
              <a:t>(Problematic situation)</a:t>
            </a:r>
            <a:endParaRPr b="1" i="0" sz="1800" u="none" cap="none" strike="noStrike">
              <a:solidFill>
                <a:srgbClr val="434343"/>
              </a:solidFill>
              <a:latin typeface="IBM Plex Sans"/>
              <a:ea typeface="IBM Plex Sans"/>
              <a:cs typeface="IBM Plex Sans"/>
              <a:sym typeface="IBM Plex Sans"/>
            </a:endParaRPr>
          </a:p>
        </p:txBody>
      </p:sp>
      <p:sp>
        <p:nvSpPr>
          <p:cNvPr id="266" name="Google Shape;266;p35"/>
          <p:cNvSpPr txBox="1"/>
          <p:nvPr/>
        </p:nvSpPr>
        <p:spPr>
          <a:xfrm>
            <a:off x="8659425" y="4603327"/>
            <a:ext cx="3000000" cy="48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400"/>
              </a:spcBef>
              <a:spcAft>
                <a:spcPts val="0"/>
              </a:spcAft>
              <a:buClr>
                <a:srgbClr val="000000"/>
              </a:buClr>
              <a:buSzPts val="2400"/>
              <a:buFont typeface="Arial"/>
              <a:buNone/>
            </a:pPr>
            <a:r>
              <a:rPr b="1" i="0" lang="en-US" sz="2400" u="none" cap="none" strike="noStrike">
                <a:solidFill>
                  <a:srgbClr val="434343"/>
                </a:solidFill>
                <a:latin typeface="IBM Plex Sans"/>
                <a:ea typeface="IBM Plex Sans"/>
                <a:cs typeface="IBM Plex Sans"/>
                <a:sym typeface="IBM Plex Sans"/>
              </a:rPr>
              <a:t>What we don’t see</a:t>
            </a:r>
            <a:endParaRPr b="1" i="0" sz="2400" u="none" cap="none" strike="noStrike">
              <a:solidFill>
                <a:srgbClr val="434343"/>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1800"/>
              <a:buFont typeface="Arial"/>
              <a:buNone/>
            </a:pPr>
            <a:r>
              <a:rPr b="1" i="0" lang="en-US" sz="1800" u="none" cap="none" strike="noStrike">
                <a:solidFill>
                  <a:srgbClr val="434343"/>
                </a:solidFill>
                <a:latin typeface="IBM Plex Sans"/>
                <a:ea typeface="IBM Plex Sans"/>
                <a:cs typeface="IBM Plex Sans"/>
                <a:sym typeface="IBM Plex Sans"/>
              </a:rPr>
              <a:t>(The real problem)</a:t>
            </a:r>
            <a:endParaRPr b="1" i="0" sz="1800" u="none" cap="none" strike="noStrike">
              <a:solidFill>
                <a:srgbClr val="434343"/>
              </a:solidFill>
              <a:latin typeface="IBM Plex Sans"/>
              <a:ea typeface="IBM Plex Sans"/>
              <a:cs typeface="IBM Plex Sans"/>
              <a:sym typeface="IBM Plex Sans"/>
            </a:endParaRPr>
          </a:p>
        </p:txBody>
      </p:sp>
      <p:sp>
        <p:nvSpPr>
          <p:cNvPr id="267" name="Google Shape;267;p35"/>
          <p:cNvSpPr/>
          <p:nvPr/>
        </p:nvSpPr>
        <p:spPr>
          <a:xfrm>
            <a:off x="8059375" y="3992178"/>
            <a:ext cx="279450" cy="2331739"/>
          </a:xfrm>
          <a:custGeom>
            <a:rect b="b" l="l" r="r" t="t"/>
            <a:pathLst>
              <a:path extrusionOk="0" h="36327" w="11178">
                <a:moveTo>
                  <a:pt x="0" y="0"/>
                </a:moveTo>
                <a:lnTo>
                  <a:pt x="11178" y="0"/>
                </a:lnTo>
                <a:lnTo>
                  <a:pt x="11178" y="36327"/>
                </a:lnTo>
                <a:lnTo>
                  <a:pt x="466" y="36327"/>
                </a:lnTo>
              </a:path>
            </a:pathLst>
          </a:custGeom>
          <a:noFill/>
          <a:ln cap="flat" cmpd="sng" w="76200">
            <a:solidFill>
              <a:srgbClr val="434343"/>
            </a:solidFill>
            <a:prstDash val="solid"/>
            <a:round/>
            <a:headEnd len="sm" w="sm" type="none"/>
            <a:tailEnd len="sm" w="sm" type="non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Related image" id="272" name="Google Shape;272;p36"/>
          <p:cNvPicPr preferRelativeResize="0"/>
          <p:nvPr/>
        </p:nvPicPr>
        <p:blipFill rotWithShape="1">
          <a:blip r:embed="rId3">
            <a:alphaModFix/>
          </a:blip>
          <a:srcRect b="0" l="0" r="0" t="0"/>
          <a:stretch/>
        </p:blipFill>
        <p:spPr>
          <a:xfrm>
            <a:off x="2809025" y="588300"/>
            <a:ext cx="5831200" cy="5831200"/>
          </a:xfrm>
          <a:prstGeom prst="rect">
            <a:avLst/>
          </a:prstGeom>
          <a:noFill/>
          <a:ln>
            <a:noFill/>
          </a:ln>
        </p:spPr>
      </p:pic>
      <p:sp>
        <p:nvSpPr>
          <p:cNvPr id="273" name="Google Shape;273;p36"/>
          <p:cNvSpPr txBox="1"/>
          <p:nvPr/>
        </p:nvSpPr>
        <p:spPr>
          <a:xfrm>
            <a:off x="7809273" y="1446831"/>
            <a:ext cx="3672000" cy="11583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595959"/>
              </a:buClr>
              <a:buSzPts val="3600"/>
              <a:buFont typeface="Calibri"/>
              <a:buNone/>
            </a:pPr>
            <a:r>
              <a:rPr b="1" i="0" lang="en-US" sz="3000" u="none" cap="none" strike="noStrike">
                <a:solidFill>
                  <a:srgbClr val="434343"/>
                </a:solidFill>
                <a:latin typeface="IBM Plex Sans"/>
                <a:ea typeface="IBM Plex Sans"/>
                <a:cs typeface="IBM Plex Sans"/>
                <a:sym typeface="IBM Plex Sans"/>
              </a:rPr>
              <a:t>EFFECTS</a:t>
            </a:r>
            <a:endParaRPr b="1" i="0" sz="3000" u="none" cap="none" strike="noStrike">
              <a:solidFill>
                <a:srgbClr val="434343"/>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434343"/>
                </a:solidFill>
                <a:latin typeface="IBM Plex Sans Light"/>
                <a:ea typeface="IBM Plex Sans Light"/>
                <a:cs typeface="IBM Plex Sans Light"/>
                <a:sym typeface="IBM Plex Sans Light"/>
              </a:rPr>
              <a:t>Write down all the consequences of the problem on the branches of the tree. Place each consequence on a different branch.</a:t>
            </a:r>
            <a:endParaRPr b="1" i="0" sz="1800" u="none" cap="none" strike="noStrike">
              <a:solidFill>
                <a:srgbClr val="434343"/>
              </a:solidFill>
              <a:latin typeface="IBM Plex Sans"/>
              <a:ea typeface="IBM Plex Sans"/>
              <a:cs typeface="IBM Plex Sans"/>
              <a:sym typeface="IBM Plex Sans"/>
            </a:endParaRPr>
          </a:p>
        </p:txBody>
      </p:sp>
      <p:sp>
        <p:nvSpPr>
          <p:cNvPr id="274" name="Google Shape;274;p36"/>
          <p:cNvSpPr txBox="1"/>
          <p:nvPr/>
        </p:nvSpPr>
        <p:spPr>
          <a:xfrm>
            <a:off x="372499" y="653875"/>
            <a:ext cx="4775233"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1: OBSERVE + UNDERSTAND </a:t>
            </a:r>
            <a:r>
              <a:rPr b="1" i="0" lang="en-US" sz="1400" u="none" cap="none" strike="noStrike">
                <a:solidFill>
                  <a:srgbClr val="000000"/>
                </a:solidFill>
                <a:latin typeface="IBM Plex Sans"/>
                <a:ea typeface="IBM Plex Sans"/>
                <a:cs typeface="IBM Plex Sans"/>
                <a:sym typeface="IBM Plex Sans"/>
              </a:rPr>
              <a:t>| Activity 1-1</a:t>
            </a:r>
            <a:r>
              <a:rPr b="1" i="0" lang="en-US" sz="1400" u="none" cap="none" strike="noStrike">
                <a:solidFill>
                  <a:schemeClr val="dk1"/>
                </a:solidFill>
                <a:latin typeface="IBM Plex Sans"/>
                <a:ea typeface="IBM Plex Sans"/>
                <a:cs typeface="IBM Plex Sans"/>
                <a:sym typeface="IBM Plex Sans"/>
              </a:rPr>
              <a:t> </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PROBLEM TREE</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IBM Plex Sans"/>
              <a:ea typeface="IBM Plex Sans"/>
              <a:cs typeface="IBM Plex Sans"/>
              <a:sym typeface="IBM Plex Sans"/>
            </a:endParaRPr>
          </a:p>
        </p:txBody>
      </p:sp>
      <p:cxnSp>
        <p:nvCxnSpPr>
          <p:cNvPr id="275" name="Google Shape;275;p36"/>
          <p:cNvCxnSpPr/>
          <p:nvPr/>
        </p:nvCxnSpPr>
        <p:spPr>
          <a:xfrm>
            <a:off x="156850" y="4076850"/>
            <a:ext cx="11913300" cy="0"/>
          </a:xfrm>
          <a:prstGeom prst="straightConnector1">
            <a:avLst/>
          </a:prstGeom>
          <a:noFill/>
          <a:ln cap="flat" cmpd="sng" w="9525">
            <a:solidFill>
              <a:srgbClr val="A64D79"/>
            </a:solidFill>
            <a:prstDash val="solid"/>
            <a:round/>
            <a:headEnd len="sm" w="sm" type="none"/>
            <a:tailEnd len="sm" w="sm" type="none"/>
          </a:ln>
        </p:spPr>
      </p:cxnSp>
      <p:cxnSp>
        <p:nvCxnSpPr>
          <p:cNvPr id="276" name="Google Shape;276;p36"/>
          <p:cNvCxnSpPr/>
          <p:nvPr/>
        </p:nvCxnSpPr>
        <p:spPr>
          <a:xfrm>
            <a:off x="222175" y="2905550"/>
            <a:ext cx="11913300" cy="0"/>
          </a:xfrm>
          <a:prstGeom prst="straightConnector1">
            <a:avLst/>
          </a:prstGeom>
          <a:noFill/>
          <a:ln cap="flat" cmpd="sng" w="9525">
            <a:solidFill>
              <a:srgbClr val="A64D79"/>
            </a:solidFill>
            <a:prstDash val="solid"/>
            <a:round/>
            <a:headEnd len="sm" w="sm" type="none"/>
            <a:tailEnd len="sm" w="sm" type="none"/>
          </a:ln>
        </p:spPr>
      </p:cxnSp>
      <p:sp>
        <p:nvSpPr>
          <p:cNvPr id="277" name="Google Shape;277;p36"/>
          <p:cNvSpPr txBox="1"/>
          <p:nvPr/>
        </p:nvSpPr>
        <p:spPr>
          <a:xfrm>
            <a:off x="1115650" y="2948075"/>
            <a:ext cx="22407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595959"/>
              </a:buClr>
              <a:buSzPts val="3600"/>
              <a:buFont typeface="Calibri"/>
              <a:buNone/>
            </a:pPr>
            <a:r>
              <a:rPr b="1" i="0" lang="en-US" sz="3000" u="none" cap="none" strike="noStrike">
                <a:solidFill>
                  <a:srgbClr val="434343"/>
                </a:solidFill>
                <a:latin typeface="IBM Plex Sans"/>
                <a:ea typeface="IBM Plex Sans"/>
                <a:cs typeface="IBM Plex Sans"/>
                <a:sym typeface="IBM Plex Sans"/>
              </a:rPr>
              <a:t>PROBLEM</a:t>
            </a:r>
            <a:endParaRPr b="0" i="0" sz="3000" u="none" cap="none" strike="noStrike">
              <a:solidFill>
                <a:srgbClr val="434343"/>
              </a:solidFill>
              <a:latin typeface="IBM Plex Sans"/>
              <a:ea typeface="IBM Plex Sans"/>
              <a:cs typeface="IBM Plex Sans"/>
              <a:sym typeface="IBM Plex Sans"/>
            </a:endParaRPr>
          </a:p>
        </p:txBody>
      </p:sp>
      <p:sp>
        <p:nvSpPr>
          <p:cNvPr id="278" name="Google Shape;278;p36"/>
          <p:cNvSpPr txBox="1"/>
          <p:nvPr/>
        </p:nvSpPr>
        <p:spPr>
          <a:xfrm>
            <a:off x="1115650" y="3358625"/>
            <a:ext cx="2943600" cy="62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Work Sans Light"/>
                <a:ea typeface="Work Sans Light"/>
                <a:cs typeface="Work Sans Light"/>
                <a:sym typeface="Work Sans Light"/>
              </a:rPr>
              <a:t>Write down your core problem in the ‘trunk’ of the tree.</a:t>
            </a:r>
            <a:endParaRPr b="0" i="0" sz="1400" u="none" cap="none" strike="noStrike">
              <a:solidFill>
                <a:schemeClr val="dk1"/>
              </a:solidFill>
              <a:latin typeface="Work Sans Light"/>
              <a:ea typeface="Work Sans Light"/>
              <a:cs typeface="Work Sans Light"/>
              <a:sym typeface="Work Sans Light"/>
            </a:endParaRPr>
          </a:p>
        </p:txBody>
      </p:sp>
      <p:sp>
        <p:nvSpPr>
          <p:cNvPr id="279" name="Google Shape;279;p36"/>
          <p:cNvSpPr txBox="1"/>
          <p:nvPr/>
        </p:nvSpPr>
        <p:spPr>
          <a:xfrm>
            <a:off x="7809275" y="5088655"/>
            <a:ext cx="31281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595959"/>
              </a:buClr>
              <a:buSzPts val="3600"/>
              <a:buFont typeface="Calibri"/>
              <a:buNone/>
            </a:pPr>
            <a:r>
              <a:rPr b="1" i="0" lang="en-US" sz="3000" u="none" cap="none" strike="noStrike">
                <a:solidFill>
                  <a:srgbClr val="434343"/>
                </a:solidFill>
                <a:latin typeface="IBM Plex Sans"/>
                <a:ea typeface="IBM Plex Sans"/>
                <a:cs typeface="IBM Plex Sans"/>
                <a:sym typeface="IBM Plex Sans"/>
              </a:rPr>
              <a:t>CAUSES</a:t>
            </a:r>
            <a:endParaRPr b="1" i="0" sz="3000" u="none" cap="none" strike="noStrike">
              <a:solidFill>
                <a:srgbClr val="434343"/>
              </a:solidFill>
              <a:latin typeface="IBM Plex Sans"/>
              <a:ea typeface="IBM Plex Sans"/>
              <a:cs typeface="IBM Plex Sans"/>
              <a:sym typeface="IBM Plex Sans"/>
            </a:endParaRPr>
          </a:p>
        </p:txBody>
      </p:sp>
      <p:sp>
        <p:nvSpPr>
          <p:cNvPr id="280" name="Google Shape;280;p36"/>
          <p:cNvSpPr txBox="1"/>
          <p:nvPr/>
        </p:nvSpPr>
        <p:spPr>
          <a:xfrm>
            <a:off x="7809275" y="5488325"/>
            <a:ext cx="25050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Work Sans Light"/>
                <a:ea typeface="Work Sans Light"/>
                <a:cs typeface="Work Sans Light"/>
                <a:sym typeface="Work Sans Light"/>
              </a:rPr>
              <a:t>Attach the causes of the problem to the roots of the tree.</a:t>
            </a:r>
            <a:endParaRPr b="0" i="0" sz="1400" u="none" cap="none" strike="noStrike">
              <a:solidFill>
                <a:schemeClr val="dk1"/>
              </a:solidFill>
              <a:latin typeface="Work Sans Light"/>
              <a:ea typeface="Work Sans Light"/>
              <a:cs typeface="Work Sans Light"/>
              <a:sym typeface="Work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1: OBSERVE + UNDERSTAND | Activity 1-1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PROBLEM TREE - EXAMPLE</a:t>
            </a:r>
            <a:endParaRPr b="1" i="0" sz="3000" u="none" cap="none" strike="noStrike">
              <a:solidFill>
                <a:srgbClr val="000000"/>
              </a:solidFill>
              <a:latin typeface="IBM Plex Sans"/>
              <a:ea typeface="IBM Plex Sans"/>
              <a:cs typeface="IBM Plex Sans"/>
              <a:sym typeface="IBM Plex Sans"/>
            </a:endParaRPr>
          </a:p>
        </p:txBody>
      </p:sp>
      <p:pic>
        <p:nvPicPr>
          <p:cNvPr id="287" name="Google Shape;287;p37"/>
          <p:cNvPicPr preferRelativeResize="0"/>
          <p:nvPr/>
        </p:nvPicPr>
        <p:blipFill rotWithShape="1">
          <a:blip r:embed="rId4">
            <a:alphaModFix/>
          </a:blip>
          <a:srcRect b="0" l="0" r="0" t="0"/>
          <a:stretch/>
        </p:blipFill>
        <p:spPr>
          <a:xfrm>
            <a:off x="3098950" y="1362048"/>
            <a:ext cx="8461540" cy="5096526"/>
          </a:xfrm>
          <a:prstGeom prst="rect">
            <a:avLst/>
          </a:prstGeom>
          <a:noFill/>
          <a:ln>
            <a:noFill/>
          </a:ln>
        </p:spPr>
      </p:pic>
      <p:pic>
        <p:nvPicPr>
          <p:cNvPr descr="Related image" id="288" name="Google Shape;288;p37"/>
          <p:cNvPicPr preferRelativeResize="0"/>
          <p:nvPr/>
        </p:nvPicPr>
        <p:blipFill rotWithShape="1">
          <a:blip r:embed="rId5">
            <a:alphaModFix/>
          </a:blip>
          <a:srcRect b="0" l="0" r="0" t="0"/>
          <a:stretch/>
        </p:blipFill>
        <p:spPr>
          <a:xfrm>
            <a:off x="418250" y="2237863"/>
            <a:ext cx="2612700" cy="334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g3c6dc0f31a2_0_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nvSpPr>
        <p:spPr>
          <a:xfrm>
            <a:off x="1363725" y="2470348"/>
            <a:ext cx="94590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IBM Plex Sans"/>
                <a:ea typeface="IBM Plex Sans"/>
                <a:cs typeface="IBM Plex Sans"/>
                <a:sym typeface="IBM Plex Sans"/>
              </a:rPr>
              <a:t>Go </a:t>
            </a:r>
            <a:r>
              <a:rPr b="1" i="0" lang="en-US" sz="4400" u="sng" cap="none" strike="noStrike">
                <a:solidFill>
                  <a:srgbClr val="00B0F0"/>
                </a:solidFill>
                <a:latin typeface="IBM Plex Sans"/>
                <a:ea typeface="IBM Plex Sans"/>
                <a:cs typeface="IBM Plex Sans"/>
                <a:sym typeface="IBM Plex Sans"/>
              </a:rPr>
              <a:t>deeper into the causes</a:t>
            </a:r>
            <a:r>
              <a:rPr b="1" i="0" lang="en-US" sz="4400" u="none" cap="none" strike="noStrike">
                <a:solidFill>
                  <a:srgbClr val="000000"/>
                </a:solidFill>
                <a:latin typeface="IBM Plex Sans"/>
                <a:ea typeface="IBM Plex Sans"/>
                <a:cs typeface="IBM Plex Sans"/>
                <a:sym typeface="IBM Plex Sans"/>
              </a:rPr>
              <a:t> of the problem, and pick the ones to focus on to solve. </a:t>
            </a:r>
            <a:br>
              <a:rPr b="1" i="0" lang="en-US" sz="4400" u="none" cap="none" strike="noStrike">
                <a:solidFill>
                  <a:srgbClr val="000000"/>
                </a:solidFill>
                <a:latin typeface="IBM Plex Sans"/>
                <a:ea typeface="IBM Plex Sans"/>
                <a:cs typeface="IBM Plex Sans"/>
                <a:sym typeface="IBM Plex Sans"/>
              </a:rPr>
            </a:br>
            <a:endParaRPr b="1" i="0" sz="1400" u="none" cap="none" strike="noStrike">
              <a:solidFill>
                <a:srgbClr val="4A86E8"/>
              </a:solidFill>
              <a:latin typeface="IBM Plex Sans"/>
              <a:ea typeface="IBM Plex Sans"/>
              <a:cs typeface="IBM Plex Sans"/>
              <a:sym typeface="IBM Plex Sans"/>
            </a:endParaRPr>
          </a:p>
        </p:txBody>
      </p:sp>
      <p:sp>
        <p:nvSpPr>
          <p:cNvPr id="301" name="Google Shape;301;p38"/>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1</a:t>
            </a:r>
            <a:r>
              <a:rPr b="1" lang="en-US" sz="1800">
                <a:solidFill>
                  <a:schemeClr val="dk1"/>
                </a:solidFill>
                <a:latin typeface="IBM Plex Sans"/>
                <a:ea typeface="IBM Plex Sans"/>
                <a:cs typeface="IBM Plex Sans"/>
                <a:sym typeface="IBM Plex Sans"/>
              </a:rPr>
              <a:t>:</a:t>
            </a:r>
            <a:r>
              <a:rPr b="1" i="0" lang="en-US" sz="1400" u="none" cap="none" strike="noStrike">
                <a:solidFill>
                  <a:srgbClr val="000000"/>
                </a:solidFill>
                <a:latin typeface="IBM Plex Sans"/>
                <a:ea typeface="IBM Plex Sans"/>
                <a:cs typeface="IBM Plex Sans"/>
                <a:sym typeface="IBM Plex Sans"/>
              </a:rPr>
              <a:t> OBSERVE + UNDERSTAND | Activity 1-1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5 WHYs?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1: OBSERVE + UNDERSTAND </a:t>
            </a:r>
            <a:r>
              <a:rPr b="1" i="0" lang="en-US" sz="1400" u="none" cap="none" strike="noStrike">
                <a:solidFill>
                  <a:srgbClr val="000000"/>
                </a:solidFill>
                <a:latin typeface="IBM Plex Sans"/>
                <a:ea typeface="IBM Plex Sans"/>
                <a:cs typeface="IBM Plex Sans"/>
                <a:sym typeface="IBM Plex Sans"/>
              </a:rPr>
              <a:t>| Activity 1-1</a:t>
            </a:r>
            <a:r>
              <a:rPr b="1" i="0" lang="en-US" sz="1400" u="none" cap="none" strike="noStrike">
                <a:solidFill>
                  <a:schemeClr val="dk1"/>
                </a:solidFill>
                <a:latin typeface="IBM Plex Sans"/>
                <a:ea typeface="IBM Plex Sans"/>
                <a:cs typeface="IBM Plex Sans"/>
                <a:sym typeface="IBM Plex Sans"/>
              </a:rPr>
              <a:t> </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5 WHYs?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IBM Plex Sans"/>
              <a:ea typeface="IBM Plex Sans"/>
              <a:cs typeface="IBM Plex Sans"/>
              <a:sym typeface="IBM Plex Sans"/>
            </a:endParaRPr>
          </a:p>
        </p:txBody>
      </p:sp>
      <p:sp>
        <p:nvSpPr>
          <p:cNvPr id="307" name="Google Shape;307;p39"/>
          <p:cNvSpPr txBox="1"/>
          <p:nvPr/>
        </p:nvSpPr>
        <p:spPr>
          <a:xfrm>
            <a:off x="682781" y="1977900"/>
            <a:ext cx="108297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AEFD"/>
                </a:solidFill>
                <a:latin typeface="IBM Plex Sans"/>
                <a:ea typeface="IBM Plex Sans"/>
                <a:cs typeface="IBM Plex Sans"/>
                <a:sym typeface="IBM Plex Sans"/>
              </a:rPr>
              <a:t>The answer to asking ‘Why?’ as a question only once can be superficial. </a:t>
            </a:r>
            <a:endParaRPr b="1" i="0" sz="36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IBM Plex Sans Light"/>
                <a:ea typeface="IBM Plex Sans Light"/>
                <a:cs typeface="IBM Plex Sans Light"/>
                <a:sym typeface="IBM Plex Sans Light"/>
              </a:rPr>
              <a:t>While these answers may be true, often they are only part of the story, and aren’t helpful to those that are attempting to create solutions, which is the reason we ask ‘WHY’ many times. </a:t>
            </a:r>
            <a:endParaRPr b="0" i="0" sz="24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Related image" id="313" name="Google Shape;313;p40"/>
          <p:cNvPicPr preferRelativeResize="0"/>
          <p:nvPr/>
        </p:nvPicPr>
        <p:blipFill rotWithShape="1">
          <a:blip r:embed="rId3">
            <a:alphaModFix amt="58999"/>
          </a:blip>
          <a:srcRect b="0" l="0" r="0" t="0"/>
          <a:stretch/>
        </p:blipFill>
        <p:spPr>
          <a:xfrm>
            <a:off x="2678700" y="742125"/>
            <a:ext cx="4823850" cy="4823850"/>
          </a:xfrm>
          <a:prstGeom prst="rect">
            <a:avLst/>
          </a:prstGeom>
          <a:noFill/>
          <a:ln>
            <a:noFill/>
          </a:ln>
        </p:spPr>
      </p:pic>
      <p:sp>
        <p:nvSpPr>
          <p:cNvPr id="314" name="Google Shape;314;p40"/>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1: OBSERVE + UNDERSTAND </a:t>
            </a:r>
            <a:r>
              <a:rPr b="1" i="0" lang="en-US" sz="1400" u="none" cap="none" strike="noStrike">
                <a:solidFill>
                  <a:srgbClr val="000000"/>
                </a:solidFill>
                <a:latin typeface="IBM Plex Sans"/>
                <a:ea typeface="IBM Plex Sans"/>
                <a:cs typeface="IBM Plex Sans"/>
                <a:sym typeface="IBM Plex Sans"/>
              </a:rPr>
              <a:t>| Activity 1-1</a:t>
            </a:r>
            <a:r>
              <a:rPr b="1" i="0" lang="en-US" sz="1400" u="none" cap="none" strike="noStrike">
                <a:solidFill>
                  <a:schemeClr val="dk1"/>
                </a:solidFill>
                <a:latin typeface="IBM Plex Sans"/>
                <a:ea typeface="IBM Plex Sans"/>
                <a:cs typeface="IBM Plex Sans"/>
                <a:sym typeface="IBM Plex Sans"/>
              </a:rPr>
              <a:t> </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5 WHYs?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IBM Plex Sans"/>
              <a:ea typeface="IBM Plex Sans"/>
              <a:cs typeface="IBM Plex Sans"/>
              <a:sym typeface="IBM Plex Sans"/>
            </a:endParaRPr>
          </a:p>
        </p:txBody>
      </p:sp>
      <p:pic>
        <p:nvPicPr>
          <p:cNvPr descr="Related image" id="315" name="Google Shape;315;p40"/>
          <p:cNvPicPr preferRelativeResize="0"/>
          <p:nvPr/>
        </p:nvPicPr>
        <p:blipFill rotWithShape="1">
          <a:blip r:embed="rId4">
            <a:alphaModFix/>
          </a:blip>
          <a:srcRect b="0" l="0" r="0" t="0"/>
          <a:stretch/>
        </p:blipFill>
        <p:spPr>
          <a:xfrm>
            <a:off x="7154075" y="2382525"/>
            <a:ext cx="4699700" cy="2706050"/>
          </a:xfrm>
          <a:prstGeom prst="rect">
            <a:avLst/>
          </a:prstGeom>
          <a:noFill/>
          <a:ln>
            <a:noFill/>
          </a:ln>
        </p:spPr>
      </p:pic>
      <p:sp>
        <p:nvSpPr>
          <p:cNvPr id="316" name="Google Shape;316;p40"/>
          <p:cNvSpPr txBox="1"/>
          <p:nvPr/>
        </p:nvSpPr>
        <p:spPr>
          <a:xfrm>
            <a:off x="3833950" y="296530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a:t>
            </a:r>
            <a:r>
              <a:rPr b="1" i="0" lang="en-US" sz="4800" u="none" cap="none" strike="noStrike">
                <a:solidFill>
                  <a:srgbClr val="000000"/>
                </a:solidFill>
                <a:latin typeface="IBM Plex Sans"/>
                <a:ea typeface="IBM Plex Sans"/>
                <a:cs typeface="IBM Plex Sans"/>
                <a:sym typeface="IBM Plex Sans"/>
              </a:rPr>
              <a:t>AUSES</a:t>
            </a:r>
            <a:endParaRPr b="0" i="0" sz="4800" u="none" cap="none" strike="noStrike">
              <a:solidFill>
                <a:srgbClr val="000000"/>
              </a:solidFill>
              <a:latin typeface="Arial"/>
              <a:ea typeface="Arial"/>
              <a:cs typeface="Arial"/>
              <a:sym typeface="Arial"/>
            </a:endParaRPr>
          </a:p>
        </p:txBody>
      </p:sp>
      <p:pic>
        <p:nvPicPr>
          <p:cNvPr id="317" name="Google Shape;317;p40"/>
          <p:cNvPicPr preferRelativeResize="0"/>
          <p:nvPr/>
        </p:nvPicPr>
        <p:blipFill rotWithShape="1">
          <a:blip r:embed="rId5">
            <a:alphaModFix/>
          </a:blip>
          <a:srcRect b="0" l="0" r="0" t="0"/>
          <a:stretch/>
        </p:blipFill>
        <p:spPr>
          <a:xfrm rot="4113553">
            <a:off x="914114" y="2170820"/>
            <a:ext cx="5284646" cy="60580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3"/>
          <p:cNvSpPr txBox="1"/>
          <p:nvPr>
            <p:ph idx="1" type="body"/>
          </p:nvPr>
        </p:nvSpPr>
        <p:spPr>
          <a:xfrm>
            <a:off x="838200" y="1440180"/>
            <a:ext cx="10515600" cy="3977640"/>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90000"/>
              </a:lnSpc>
              <a:spcBef>
                <a:spcPts val="0"/>
              </a:spcBef>
              <a:spcAft>
                <a:spcPts val="0"/>
              </a:spcAft>
              <a:buClr>
                <a:srgbClr val="00B0F0"/>
              </a:buClr>
              <a:buSzPct val="100000"/>
              <a:buNone/>
            </a:pPr>
            <a:r>
              <a:rPr lang="en-US" sz="6500">
                <a:solidFill>
                  <a:srgbClr val="00B0F0"/>
                </a:solidFill>
              </a:rPr>
              <a:t>Innovation</a:t>
            </a:r>
            <a:r>
              <a:rPr lang="en-US" sz="4800"/>
              <a:t> can be defined as:</a:t>
            </a:r>
            <a:endParaRPr/>
          </a:p>
          <a:p>
            <a:pPr indent="0" lvl="0" marL="0" rtl="0" algn="ctr">
              <a:lnSpc>
                <a:spcPct val="90000"/>
              </a:lnSpc>
              <a:spcBef>
                <a:spcPts val="1000"/>
              </a:spcBef>
              <a:spcAft>
                <a:spcPts val="0"/>
              </a:spcAft>
              <a:buClr>
                <a:schemeClr val="dk1"/>
              </a:buClr>
              <a:buSzPct val="100000"/>
              <a:buNone/>
            </a:pPr>
            <a:r>
              <a:rPr lang="en-US" sz="4800"/>
              <a:t> </a:t>
            </a:r>
            <a:r>
              <a:rPr i="1" lang="en-US" sz="4800"/>
              <a:t>“developing a new solution or way of doing something that drives differentiation and creates measurable value”</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sz="1800"/>
              <a:t>*Innovation and entrepreneurship are two different things. Entrepreneurship is pursuing opportunities (often not necessarily based on innovation) without regard to the resources directly and currently controlled.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aphicFrame>
        <p:nvGraphicFramePr>
          <p:cNvPr id="322" name="Google Shape;322;p41"/>
          <p:cNvGraphicFramePr/>
          <p:nvPr/>
        </p:nvGraphicFramePr>
        <p:xfrm>
          <a:off x="946546" y="1445522"/>
          <a:ext cx="3000000" cy="3000000"/>
        </p:xfrm>
        <a:graphic>
          <a:graphicData uri="http://schemas.openxmlformats.org/drawingml/2006/table">
            <a:tbl>
              <a:tblPr bandRow="1" firstRow="1">
                <a:noFill/>
                <a:tableStyleId>{9E638FE1-F0D4-4C5B-BCCF-8E520F9A1B07}</a:tableStyleId>
              </a:tblPr>
              <a:tblGrid>
                <a:gridCol w="10407250"/>
              </a:tblGrid>
              <a:tr h="362750">
                <a:tc>
                  <a:txBody>
                    <a:bodyPr/>
                    <a:lstStyle/>
                    <a:p>
                      <a:pPr indent="0" lvl="0" marL="0" marR="0" rtl="0" algn="l">
                        <a:spcBef>
                          <a:spcPts val="0"/>
                        </a:spcBef>
                        <a:spcAft>
                          <a:spcPts val="0"/>
                        </a:spcAft>
                        <a:buNone/>
                      </a:pPr>
                      <a:r>
                        <a:rPr b="1" lang="en-US" sz="1800" u="none" cap="none" strike="noStrike"/>
                        <a:t>Question example </a:t>
                      </a:r>
                      <a:endParaRPr/>
                    </a:p>
                  </a:txBody>
                  <a:tcPr marT="45725" marB="45725" marR="91450" marL="91450"/>
                </a:tc>
              </a:tr>
              <a:tr h="894425">
                <a:tc>
                  <a:txBody>
                    <a:bodyPr/>
                    <a:lstStyle/>
                    <a:p>
                      <a:pPr indent="0" lvl="0" marL="0" marR="0" rtl="0" algn="l">
                        <a:spcBef>
                          <a:spcPts val="0"/>
                        </a:spcBef>
                        <a:spcAft>
                          <a:spcPts val="0"/>
                        </a:spcAft>
                        <a:buNone/>
                      </a:pPr>
                      <a:r>
                        <a:rPr b="1" lang="en-US" sz="1800"/>
                        <a:t>Why is there increased draught?</a:t>
                      </a:r>
                      <a:endParaRPr/>
                    </a:p>
                    <a:p>
                      <a:pPr indent="0" lvl="0" marL="0" marR="0" rtl="0" algn="l">
                        <a:spcBef>
                          <a:spcPts val="0"/>
                        </a:spcBef>
                        <a:spcAft>
                          <a:spcPts val="0"/>
                        </a:spcAft>
                        <a:buNone/>
                      </a:pPr>
                      <a:r>
                        <a:rPr lang="en-US" sz="1800"/>
                        <a:t>One reason is because there’s hotter atmospheric temperature </a:t>
                      </a:r>
                      <a:endParaRPr sz="1800"/>
                    </a:p>
                  </a:txBody>
                  <a:tcPr marT="45725" marB="45725" marR="91450" marL="91450"/>
                </a:tc>
              </a:tr>
              <a:tr h="362750">
                <a:tc>
                  <a:txBody>
                    <a:bodyPr/>
                    <a:lstStyle/>
                    <a:p>
                      <a:pPr indent="0" lvl="0" marL="0" marR="0" rtl="0" algn="l">
                        <a:spcBef>
                          <a:spcPts val="0"/>
                        </a:spcBef>
                        <a:spcAft>
                          <a:spcPts val="0"/>
                        </a:spcAft>
                        <a:buNone/>
                      </a:pPr>
                      <a:r>
                        <a:rPr b="1" lang="en-US" sz="1800"/>
                        <a:t>Why is there hot temperature? </a:t>
                      </a:r>
                      <a:endParaRPr/>
                    </a:p>
                    <a:p>
                      <a:pPr indent="0" lvl="0" marL="0" marR="0" rtl="0" algn="l">
                        <a:spcBef>
                          <a:spcPts val="0"/>
                        </a:spcBef>
                        <a:spcAft>
                          <a:spcPts val="0"/>
                        </a:spcAft>
                        <a:buNone/>
                      </a:pPr>
                      <a:r>
                        <a:rPr lang="en-US" sz="1800"/>
                        <a:t>One reason is because they generate electricity by burning fossil fuels and also carbon dioxide gas emissions from transport  </a:t>
                      </a:r>
                      <a:endParaRPr/>
                    </a:p>
                  </a:txBody>
                  <a:tcPr marT="45725" marB="45725" marR="91450" marL="91450"/>
                </a:tc>
              </a:tr>
              <a:tr h="362750">
                <a:tc>
                  <a:txBody>
                    <a:bodyPr/>
                    <a:lstStyle/>
                    <a:p>
                      <a:pPr indent="0" lvl="0" marL="0" marR="0" rtl="0" algn="l">
                        <a:spcBef>
                          <a:spcPts val="0"/>
                        </a:spcBef>
                        <a:spcAft>
                          <a:spcPts val="0"/>
                        </a:spcAft>
                        <a:buNone/>
                      </a:pPr>
                      <a:r>
                        <a:rPr b="1" lang="en-US" sz="1800"/>
                        <a:t>Why transportation carbon dioxide gas emissions?</a:t>
                      </a:r>
                      <a:endParaRPr/>
                    </a:p>
                    <a:p>
                      <a:pPr indent="0" lvl="0" marL="0" marR="0" rtl="0" algn="l">
                        <a:spcBef>
                          <a:spcPts val="0"/>
                        </a:spcBef>
                        <a:spcAft>
                          <a:spcPts val="0"/>
                        </a:spcAft>
                        <a:buNone/>
                      </a:pPr>
                      <a:r>
                        <a:rPr lang="en-US" sz="1800"/>
                        <a:t>Because 94% of fuel used in transportation is petroleum based </a:t>
                      </a:r>
                      <a:endParaRPr sz="1800"/>
                    </a:p>
                  </a:txBody>
                  <a:tcPr marT="45725" marB="45725" marR="91450" marL="91450"/>
                </a:tc>
              </a:tr>
              <a:tr h="362750">
                <a:tc>
                  <a:txBody>
                    <a:bodyPr/>
                    <a:lstStyle/>
                    <a:p>
                      <a:pPr indent="0" lvl="0" marL="0" marR="0" rtl="0" algn="l">
                        <a:spcBef>
                          <a:spcPts val="0"/>
                        </a:spcBef>
                        <a:spcAft>
                          <a:spcPts val="0"/>
                        </a:spcAft>
                        <a:buNone/>
                      </a:pPr>
                      <a:r>
                        <a:rPr b="1" lang="en-US" sz="1800"/>
                        <a:t>Why petroleum fuel?</a:t>
                      </a:r>
                      <a:endParaRPr/>
                    </a:p>
                    <a:p>
                      <a:pPr indent="0" lvl="0" marL="0" marR="0" rtl="0" algn="l">
                        <a:spcBef>
                          <a:spcPts val="0"/>
                        </a:spcBef>
                        <a:spcAft>
                          <a:spcPts val="0"/>
                        </a:spcAft>
                        <a:buNone/>
                      </a:pPr>
                      <a:r>
                        <a:rPr lang="en-US" sz="1800"/>
                        <a:t>One reason is because most of the transport means are designed to consume fuel due to its  high energy value per unit volume </a:t>
                      </a:r>
                      <a:endParaRPr/>
                    </a:p>
                  </a:txBody>
                  <a:tcPr marT="45725" marB="45725" marR="91450" marL="91450"/>
                </a:tc>
              </a:tr>
              <a:tr h="362750">
                <a:tc>
                  <a:txBody>
                    <a:bodyPr/>
                    <a:lstStyle/>
                    <a:p>
                      <a:pPr indent="0" lvl="0" marL="0" marR="0" rtl="0" algn="l">
                        <a:spcBef>
                          <a:spcPts val="0"/>
                        </a:spcBef>
                        <a:spcAft>
                          <a:spcPts val="0"/>
                        </a:spcAft>
                        <a:buNone/>
                      </a:pPr>
                      <a:r>
                        <a:rPr lang="en-US" sz="1800"/>
                        <a:t>Why do manufacturers choose to make petroleum fuel vehicles?</a:t>
                      </a:r>
                      <a:endParaRPr/>
                    </a:p>
                    <a:p>
                      <a:pPr indent="0" lvl="0" marL="0" marR="0" rtl="0" algn="l">
                        <a:spcBef>
                          <a:spcPts val="0"/>
                        </a:spcBef>
                        <a:spcAft>
                          <a:spcPts val="0"/>
                        </a:spcAft>
                        <a:buNone/>
                      </a:pPr>
                      <a:r>
                        <a:rPr lang="en-US" sz="1800"/>
                        <a:t>One reason is because the electric vehicle (EV) industry is still in it’s early technology stage </a:t>
                      </a:r>
                      <a:endParaRPr/>
                    </a:p>
                  </a:txBody>
                  <a:tcPr marT="45725" marB="45725" marR="91450" marL="91450"/>
                </a:tc>
              </a:tr>
            </a:tbl>
          </a:graphicData>
        </a:graphic>
      </p:graphicFrame>
      <p:sp>
        <p:nvSpPr>
          <p:cNvPr id="323" name="Google Shape;323;p41"/>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1: OBSERVE + UNDERSTAND </a:t>
            </a:r>
            <a:r>
              <a:rPr b="1" i="0" lang="en-US" sz="1400" u="none" cap="none" strike="noStrike">
                <a:solidFill>
                  <a:srgbClr val="000000"/>
                </a:solidFill>
                <a:latin typeface="IBM Plex Sans"/>
                <a:ea typeface="IBM Plex Sans"/>
                <a:cs typeface="IBM Plex Sans"/>
                <a:sym typeface="IBM Plex Sans"/>
              </a:rPr>
              <a:t>| Activity 1-1</a:t>
            </a:r>
            <a:r>
              <a:rPr b="1" i="0" lang="en-US" sz="1400" u="none" cap="none" strike="noStrike">
                <a:solidFill>
                  <a:schemeClr val="dk1"/>
                </a:solidFill>
                <a:latin typeface="IBM Plex Sans"/>
                <a:ea typeface="IBM Plex Sans"/>
                <a:cs typeface="IBM Plex Sans"/>
                <a:sym typeface="IBM Plex Sans"/>
              </a:rPr>
              <a:t> </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5 WHYs?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1: OBSERVE + UNDERSTAND </a:t>
            </a:r>
            <a:r>
              <a:rPr b="1" i="0" lang="en-US" sz="1400" u="none" cap="none" strike="noStrike">
                <a:solidFill>
                  <a:srgbClr val="000000"/>
                </a:solidFill>
                <a:latin typeface="IBM Plex Sans"/>
                <a:ea typeface="IBM Plex Sans"/>
                <a:cs typeface="IBM Plex Sans"/>
                <a:sym typeface="IBM Plex Sans"/>
              </a:rPr>
              <a:t>| Activity 1-1</a:t>
            </a:r>
            <a:r>
              <a:rPr b="1" i="0" lang="en-US" sz="1400" u="none" cap="none" strike="noStrike">
                <a:solidFill>
                  <a:schemeClr val="dk1"/>
                </a:solidFill>
                <a:latin typeface="IBM Plex Sans"/>
                <a:ea typeface="IBM Plex Sans"/>
                <a:cs typeface="IBM Plex Sans"/>
                <a:sym typeface="IBM Plex Sans"/>
              </a:rPr>
              <a:t> </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5 WHYs?</a:t>
            </a:r>
            <a:endParaRPr b="1" i="0" sz="1400" u="none" cap="none" strike="noStrike">
              <a:solidFill>
                <a:srgbClr val="000000"/>
              </a:solidFill>
              <a:latin typeface="IBM Plex Sans"/>
              <a:ea typeface="IBM Plex Sans"/>
              <a:cs typeface="IBM Plex Sans"/>
              <a:sym typeface="IBM Plex Sans"/>
            </a:endParaRPr>
          </a:p>
        </p:txBody>
      </p:sp>
      <p:sp>
        <p:nvSpPr>
          <p:cNvPr id="329" name="Google Shape;329;p42"/>
          <p:cNvSpPr txBox="1"/>
          <p:nvPr/>
        </p:nvSpPr>
        <p:spPr>
          <a:xfrm>
            <a:off x="1190033" y="2054100"/>
            <a:ext cx="9638388"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AEFD"/>
                </a:solidFill>
                <a:latin typeface="IBM Plex Sans"/>
                <a:ea typeface="IBM Plex Sans"/>
                <a:cs typeface="IBM Plex Sans"/>
                <a:sym typeface="IBM Plex Sans"/>
              </a:rPr>
              <a:t>Do this exercise for </a:t>
            </a:r>
            <a:r>
              <a:rPr b="1" lang="en-US" sz="3600" u="sng">
                <a:solidFill>
                  <a:srgbClr val="00AEFD"/>
                </a:solidFill>
                <a:latin typeface="IBM Plex Sans"/>
                <a:ea typeface="IBM Plex Sans"/>
                <a:cs typeface="IBM Plex Sans"/>
                <a:sym typeface="IBM Plex Sans"/>
              </a:rPr>
              <a:t>one or two main causes</a:t>
            </a:r>
            <a:r>
              <a:rPr b="1" i="0" lang="en-US" sz="3600" u="none" cap="none" strike="noStrike">
                <a:solidFill>
                  <a:srgbClr val="00AEFD"/>
                </a:solidFill>
                <a:latin typeface="IBM Plex Sans"/>
                <a:ea typeface="IBM Plex Sans"/>
                <a:cs typeface="IBM Plex Sans"/>
                <a:sym typeface="IBM Plex Sans"/>
              </a:rPr>
              <a:t> you have written down on the roots of the tree, so that you have a good understanding of the causes of the root problem. </a:t>
            </a:r>
            <a:endParaRPr b="1" i="0" sz="3600" u="none" cap="none" strike="noStrike">
              <a:solidFill>
                <a:srgbClr val="00AEFD"/>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3"/>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336" name="Google Shape;336;p43"/>
          <p:cNvSpPr txBox="1"/>
          <p:nvPr/>
        </p:nvSpPr>
        <p:spPr>
          <a:xfrm>
            <a:off x="1168225" y="1408175"/>
            <a:ext cx="9285286"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1: OBSERVE + UNDERSTAND | Activity 1-2</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WHO IS INVOLVED? </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BM Plex Sans"/>
                <a:ea typeface="IBM Plex Sans"/>
                <a:cs typeface="IBM Plex Sans"/>
                <a:sym typeface="IBM Plex Sans"/>
              </a:rPr>
              <a:t>Stakeholder Mapping + Target Groups </a:t>
            </a:r>
            <a:endParaRPr b="0" i="0" sz="36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337" name="Google Shape;337;p43"/>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nvSpPr>
        <p:spPr>
          <a:xfrm>
            <a:off x="1363725" y="2470350"/>
            <a:ext cx="99753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IBM Plex Sans"/>
                <a:ea typeface="IBM Plex Sans"/>
                <a:cs typeface="IBM Plex Sans"/>
                <a:sym typeface="IBM Plex Sans"/>
              </a:rPr>
              <a:t>Identify the </a:t>
            </a:r>
            <a:r>
              <a:rPr b="1" i="0" lang="en-US" sz="4400" u="sng" cap="none" strike="noStrike">
                <a:solidFill>
                  <a:srgbClr val="00AEFD"/>
                </a:solidFill>
                <a:latin typeface="IBM Plex Sans"/>
                <a:ea typeface="IBM Plex Sans"/>
                <a:cs typeface="IBM Plex Sans"/>
                <a:sym typeface="IBM Plex Sans"/>
              </a:rPr>
              <a:t>people who are involved</a:t>
            </a:r>
            <a:r>
              <a:rPr b="1" i="0" lang="en-US" sz="4400" u="none" cap="none" strike="noStrike">
                <a:solidFill>
                  <a:srgbClr val="000000"/>
                </a:solidFill>
                <a:latin typeface="IBM Plex Sans"/>
                <a:ea typeface="IBM Plex Sans"/>
                <a:cs typeface="IBM Plex Sans"/>
                <a:sym typeface="IBM Plex Sans"/>
              </a:rPr>
              <a:t> with the problem.</a:t>
            </a:r>
            <a:br>
              <a:rPr b="1" i="0" lang="en-US" sz="4400" u="none" cap="none" strike="noStrike">
                <a:solidFill>
                  <a:srgbClr val="000000"/>
                </a:solidFill>
                <a:latin typeface="IBM Plex Sans"/>
                <a:ea typeface="IBM Plex Sans"/>
                <a:cs typeface="IBM Plex Sans"/>
                <a:sym typeface="IBM Plex Sans"/>
              </a:rPr>
            </a:br>
            <a:endParaRPr b="1" i="0" sz="1400" u="none" cap="none" strike="noStrike">
              <a:solidFill>
                <a:srgbClr val="4A86E8"/>
              </a:solidFill>
              <a:latin typeface="IBM Plex Sans"/>
              <a:ea typeface="IBM Plex Sans"/>
              <a:cs typeface="IBM Plex Sans"/>
              <a:sym typeface="IBM Plex Sans"/>
            </a:endParaRPr>
          </a:p>
        </p:txBody>
      </p:sp>
      <p:sp>
        <p:nvSpPr>
          <p:cNvPr id="344" name="Google Shape;344;p44"/>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1</a:t>
            </a:r>
            <a:r>
              <a:rPr b="1" lang="en-US" sz="1800">
                <a:solidFill>
                  <a:schemeClr val="dk1"/>
                </a:solidFill>
                <a:latin typeface="IBM Plex Sans"/>
                <a:ea typeface="IBM Plex Sans"/>
                <a:cs typeface="IBM Plex Sans"/>
                <a:sym typeface="IBM Plex Sans"/>
              </a:rPr>
              <a:t>:</a:t>
            </a:r>
            <a:r>
              <a:rPr b="1" i="0" lang="en-US" sz="1400" u="none" cap="none" strike="noStrike">
                <a:solidFill>
                  <a:srgbClr val="000000"/>
                </a:solidFill>
                <a:latin typeface="IBM Plex Sans"/>
                <a:ea typeface="IBM Plex Sans"/>
                <a:cs typeface="IBM Plex Sans"/>
                <a:sym typeface="IBM Plex Sans"/>
              </a:rPr>
              <a:t> OBSERVE + UNDERSTAND | Activity 1-2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STAKEHOLDER MAP </a:t>
            </a:r>
            <a:r>
              <a:rPr b="1" lang="en-US" sz="3000">
                <a:solidFill>
                  <a:schemeClr val="dk1"/>
                </a:solidFill>
                <a:latin typeface="IBM Plex Sans"/>
                <a:ea typeface="IBM Plex Sans"/>
                <a:cs typeface="IBM Plex Sans"/>
                <a:sym typeface="IBM Plex Sans"/>
              </a:rPr>
              <a:t>+</a:t>
            </a:r>
            <a:r>
              <a:rPr b="1" i="0" lang="en-US" sz="3000" u="none" cap="none" strike="noStrike">
                <a:solidFill>
                  <a:schemeClr val="dk1"/>
                </a:solidFill>
                <a:latin typeface="IBM Plex Sans"/>
                <a:ea typeface="IBM Plex Sans"/>
                <a:cs typeface="IBM Plex Sans"/>
                <a:sym typeface="IBM Plex Sans"/>
              </a:rPr>
              <a:t> TARGET GROUPS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nvSpPr>
        <p:spPr>
          <a:xfrm>
            <a:off x="372499" y="653875"/>
            <a:ext cx="4459145"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1: OBSERVE + UNDERSTAND</a:t>
            </a:r>
            <a:r>
              <a:rPr b="1" i="0" lang="en-US" sz="1400" u="none" cap="none" strike="noStrike">
                <a:solidFill>
                  <a:schemeClr val="dk1"/>
                </a:solidFill>
                <a:latin typeface="IBM Plex Sans"/>
                <a:ea typeface="IBM Plex Sans"/>
                <a:cs typeface="IBM Plex Sans"/>
                <a:sym typeface="IBM Plex Sans"/>
              </a:rPr>
              <a:t> </a:t>
            </a:r>
            <a:r>
              <a:rPr b="1" i="0" lang="en-US" sz="1400" u="none" cap="none" strike="noStrike">
                <a:solidFill>
                  <a:srgbClr val="000000"/>
                </a:solidFill>
                <a:latin typeface="IBM Plex Sans"/>
                <a:ea typeface="IBM Plex Sans"/>
                <a:cs typeface="IBM Plex Sans"/>
                <a:sym typeface="IBM Plex Sans"/>
              </a:rPr>
              <a:t>| Activity 1-2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STAKEHOLDER MAP </a:t>
            </a:r>
            <a:r>
              <a:rPr b="1" lang="en-US" sz="3000">
                <a:solidFill>
                  <a:schemeClr val="dk1"/>
                </a:solidFill>
                <a:latin typeface="IBM Plex Sans"/>
                <a:ea typeface="IBM Plex Sans"/>
                <a:cs typeface="IBM Plex Sans"/>
                <a:sym typeface="IBM Plex Sans"/>
              </a:rPr>
              <a:t>+</a:t>
            </a:r>
            <a:r>
              <a:rPr b="1" i="0" lang="en-US" sz="3000" u="none" cap="none" strike="noStrike">
                <a:solidFill>
                  <a:schemeClr val="dk1"/>
                </a:solidFill>
                <a:latin typeface="IBM Plex Sans"/>
                <a:ea typeface="IBM Plex Sans"/>
                <a:cs typeface="IBM Plex Sans"/>
                <a:sym typeface="IBM Plex Sans"/>
              </a:rPr>
              <a:t> </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TARGET GROUPS</a:t>
            </a:r>
            <a:endParaRPr b="1" i="0" sz="3000" u="none" cap="none" strike="noStrike">
              <a:solidFill>
                <a:srgbClr val="000000"/>
              </a:solidFill>
              <a:latin typeface="IBM Plex Sans"/>
              <a:ea typeface="IBM Plex Sans"/>
              <a:cs typeface="IBM Plex Sans"/>
              <a:sym typeface="IBM Plex Sans"/>
            </a:endParaRPr>
          </a:p>
        </p:txBody>
      </p:sp>
      <p:sp>
        <p:nvSpPr>
          <p:cNvPr id="351" name="Google Shape;351;p45"/>
          <p:cNvSpPr/>
          <p:nvPr/>
        </p:nvSpPr>
        <p:spPr>
          <a:xfrm>
            <a:off x="3687950" y="565600"/>
            <a:ext cx="5454000" cy="5454000"/>
          </a:xfrm>
          <a:prstGeom prst="ellipse">
            <a:avLst/>
          </a:prstGeom>
          <a:solidFill>
            <a:srgbClr val="00AEFD">
              <a:alpha val="1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5"/>
          <p:cNvSpPr/>
          <p:nvPr/>
        </p:nvSpPr>
        <p:spPr>
          <a:xfrm>
            <a:off x="4552502" y="1430303"/>
            <a:ext cx="3724800" cy="3724800"/>
          </a:xfrm>
          <a:prstGeom prst="ellipse">
            <a:avLst/>
          </a:prstGeom>
          <a:solidFill>
            <a:srgbClr val="00AEFD">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5"/>
          <p:cNvSpPr/>
          <p:nvPr/>
        </p:nvSpPr>
        <p:spPr>
          <a:xfrm>
            <a:off x="5547142" y="2425017"/>
            <a:ext cx="1735200" cy="1735200"/>
          </a:xfrm>
          <a:prstGeom prst="ellipse">
            <a:avLst/>
          </a:prstGeom>
          <a:solidFill>
            <a:srgbClr val="00A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5"/>
          <p:cNvSpPr txBox="1"/>
          <p:nvPr/>
        </p:nvSpPr>
        <p:spPr>
          <a:xfrm>
            <a:off x="5595303" y="3080958"/>
            <a:ext cx="1638900" cy="42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434343"/>
                </a:solidFill>
                <a:latin typeface="IBM Plex Sans"/>
                <a:ea typeface="IBM Plex Sans"/>
                <a:cs typeface="IBM Plex Sans"/>
                <a:sym typeface="IBM Plex Sans"/>
              </a:rPr>
              <a:t>TARGET</a:t>
            </a:r>
            <a:endParaRPr b="1" i="0" sz="2400" u="none" cap="none" strike="noStrike">
              <a:solidFill>
                <a:srgbClr val="434343"/>
              </a:solidFill>
              <a:latin typeface="IBM Plex Sans"/>
              <a:ea typeface="IBM Plex Sans"/>
              <a:cs typeface="IBM Plex Sans"/>
              <a:sym typeface="IBM Plex Sans"/>
            </a:endParaRPr>
          </a:p>
        </p:txBody>
      </p:sp>
      <p:sp>
        <p:nvSpPr>
          <p:cNvPr id="355" name="Google Shape;355;p45"/>
          <p:cNvSpPr txBox="1"/>
          <p:nvPr/>
        </p:nvSpPr>
        <p:spPr>
          <a:xfrm>
            <a:off x="5547352" y="4394445"/>
            <a:ext cx="1735200" cy="42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434343"/>
                </a:solidFill>
                <a:latin typeface="IBM Plex Sans"/>
                <a:ea typeface="IBM Plex Sans"/>
                <a:cs typeface="IBM Plex Sans"/>
                <a:sym typeface="IBM Plex Sans"/>
              </a:rPr>
              <a:t>INDIRECT</a:t>
            </a:r>
            <a:endParaRPr b="1" i="0" sz="2400" u="none" cap="none" strike="noStrike">
              <a:solidFill>
                <a:srgbClr val="434343"/>
              </a:solidFill>
              <a:latin typeface="IBM Plex Sans"/>
              <a:ea typeface="IBM Plex Sans"/>
              <a:cs typeface="IBM Plex Sans"/>
              <a:sym typeface="IBM Plex Sans"/>
            </a:endParaRPr>
          </a:p>
        </p:txBody>
      </p:sp>
      <p:sp>
        <p:nvSpPr>
          <p:cNvPr id="356" name="Google Shape;356;p45"/>
          <p:cNvSpPr txBox="1"/>
          <p:nvPr/>
        </p:nvSpPr>
        <p:spPr>
          <a:xfrm>
            <a:off x="5689633" y="5373150"/>
            <a:ext cx="1450500" cy="34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434343"/>
                </a:solidFill>
                <a:latin typeface="IBM Plex Sans"/>
                <a:ea typeface="IBM Plex Sans"/>
                <a:cs typeface="IBM Plex Sans"/>
                <a:sym typeface="IBM Plex Sans"/>
              </a:rPr>
              <a:t>OTHERS</a:t>
            </a:r>
            <a:endParaRPr b="1" i="0" sz="2400" u="none" cap="none" strike="noStrike">
              <a:solidFill>
                <a:srgbClr val="434343"/>
              </a:solidFill>
              <a:latin typeface="IBM Plex Sans"/>
              <a:ea typeface="IBM Plex Sans"/>
              <a:cs typeface="IBM Plex Sans"/>
              <a:sym typeface="IBM Plex Sans"/>
            </a:endParaRPr>
          </a:p>
        </p:txBody>
      </p:sp>
      <p:cxnSp>
        <p:nvCxnSpPr>
          <p:cNvPr id="357" name="Google Shape;357;p45"/>
          <p:cNvCxnSpPr/>
          <p:nvPr/>
        </p:nvCxnSpPr>
        <p:spPr>
          <a:xfrm>
            <a:off x="8277300" y="3434075"/>
            <a:ext cx="1683300" cy="0"/>
          </a:xfrm>
          <a:prstGeom prst="straightConnector1">
            <a:avLst/>
          </a:prstGeom>
          <a:noFill/>
          <a:ln cap="flat" cmpd="sng" w="28575">
            <a:solidFill>
              <a:schemeClr val="accent5"/>
            </a:solidFill>
            <a:prstDash val="solid"/>
            <a:round/>
            <a:headEnd len="sm" w="sm" type="none"/>
            <a:tailEnd len="med" w="med" type="oval"/>
          </a:ln>
        </p:spPr>
      </p:cxnSp>
      <p:cxnSp>
        <p:nvCxnSpPr>
          <p:cNvPr id="358" name="Google Shape;358;p45"/>
          <p:cNvCxnSpPr/>
          <p:nvPr/>
        </p:nvCxnSpPr>
        <p:spPr>
          <a:xfrm>
            <a:off x="7824050" y="5559200"/>
            <a:ext cx="2073600" cy="6900"/>
          </a:xfrm>
          <a:prstGeom prst="straightConnector1">
            <a:avLst/>
          </a:prstGeom>
          <a:noFill/>
          <a:ln cap="flat" cmpd="sng" w="28575">
            <a:solidFill>
              <a:schemeClr val="accent5"/>
            </a:solidFill>
            <a:prstDash val="solid"/>
            <a:round/>
            <a:headEnd len="sm" w="sm" type="none"/>
            <a:tailEnd len="med" w="med" type="oval"/>
          </a:ln>
        </p:spPr>
      </p:cxnSp>
      <p:sp>
        <p:nvSpPr>
          <p:cNvPr id="359" name="Google Shape;359;p45"/>
          <p:cNvSpPr/>
          <p:nvPr/>
        </p:nvSpPr>
        <p:spPr>
          <a:xfrm>
            <a:off x="6941650" y="1676575"/>
            <a:ext cx="2956061" cy="883373"/>
          </a:xfrm>
          <a:custGeom>
            <a:rect b="b" l="l" r="r" t="t"/>
            <a:pathLst>
              <a:path extrusionOk="0" h="8236" w="101183">
                <a:moveTo>
                  <a:pt x="0" y="8236"/>
                </a:moveTo>
                <a:lnTo>
                  <a:pt x="30002" y="0"/>
                </a:lnTo>
                <a:lnTo>
                  <a:pt x="101183" y="0"/>
                </a:lnTo>
              </a:path>
            </a:pathLst>
          </a:custGeom>
          <a:noFill/>
          <a:ln cap="flat" cmpd="sng" w="28575">
            <a:solidFill>
              <a:schemeClr val="accent5"/>
            </a:solidFill>
            <a:prstDash val="solid"/>
            <a:round/>
            <a:headEnd len="sm" w="sm" type="none"/>
            <a:tailEnd len="med" w="med" type="oval"/>
          </a:ln>
        </p:spPr>
      </p:sp>
      <p:sp>
        <p:nvSpPr>
          <p:cNvPr id="360" name="Google Shape;360;p45"/>
          <p:cNvSpPr txBox="1"/>
          <p:nvPr/>
        </p:nvSpPr>
        <p:spPr>
          <a:xfrm>
            <a:off x="9971275" y="1088300"/>
            <a:ext cx="1735200" cy="111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rgbClr val="00AEFD"/>
                </a:solidFill>
                <a:latin typeface="IBM Plex Sans"/>
                <a:ea typeface="IBM Plex Sans"/>
                <a:cs typeface="IBM Plex Sans"/>
                <a:sym typeface="IBM Plex Sans"/>
              </a:rPr>
              <a:t>Target Stakeholders directly experiences the problem </a:t>
            </a:r>
            <a:endParaRPr b="1" i="0" sz="1400" u="none" cap="none" strike="noStrike">
              <a:solidFill>
                <a:srgbClr val="00AEFD"/>
              </a:solidFill>
              <a:latin typeface="Arial"/>
              <a:ea typeface="Arial"/>
              <a:cs typeface="Arial"/>
              <a:sym typeface="Arial"/>
            </a:endParaRPr>
          </a:p>
        </p:txBody>
      </p:sp>
      <p:sp>
        <p:nvSpPr>
          <p:cNvPr id="361" name="Google Shape;361;p45"/>
          <p:cNvSpPr txBox="1"/>
          <p:nvPr/>
        </p:nvSpPr>
        <p:spPr>
          <a:xfrm>
            <a:off x="10050150" y="2781850"/>
            <a:ext cx="1867800" cy="111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AEFD"/>
                </a:solidFill>
                <a:latin typeface="IBM Plex Sans"/>
                <a:ea typeface="IBM Plex Sans"/>
                <a:cs typeface="IBM Plex Sans"/>
                <a:sym typeface="IBM Plex Sans"/>
              </a:rPr>
              <a:t>Indirect Stakeholders</a:t>
            </a:r>
            <a:br>
              <a:rPr b="1" i="0" lang="en-US" sz="1400" u="none" cap="none" strike="noStrike">
                <a:solidFill>
                  <a:srgbClr val="00AEFD"/>
                </a:solidFill>
                <a:latin typeface="IBM Plex Sans"/>
                <a:ea typeface="IBM Plex Sans"/>
                <a:cs typeface="IBM Plex Sans"/>
                <a:sym typeface="IBM Plex Sans"/>
              </a:rPr>
            </a:br>
            <a:r>
              <a:rPr b="1" i="0" lang="en-US" sz="1400" u="none" cap="none" strike="noStrike">
                <a:solidFill>
                  <a:srgbClr val="00AEFD"/>
                </a:solidFill>
                <a:latin typeface="IBM Plex Sans"/>
                <a:ea typeface="IBM Plex Sans"/>
                <a:cs typeface="IBM Plex Sans"/>
                <a:sym typeface="IBM Plex Sans"/>
              </a:rPr>
              <a:t>are people who could be motivated to support or participate in change. </a:t>
            </a:r>
            <a:br>
              <a:rPr b="1" i="0" lang="en-US" sz="1400" u="none" cap="none" strike="noStrike">
                <a:solidFill>
                  <a:srgbClr val="00AEFD"/>
                </a:solidFill>
                <a:latin typeface="IBM Plex Sans"/>
                <a:ea typeface="IBM Plex Sans"/>
                <a:cs typeface="IBM Plex Sans"/>
                <a:sym typeface="IBM Plex Sans"/>
              </a:rPr>
            </a:br>
            <a:br>
              <a:rPr b="1" i="0" lang="en-US" sz="1400" u="none" cap="none" strike="noStrike">
                <a:solidFill>
                  <a:srgbClr val="00AEFD"/>
                </a:solidFill>
                <a:latin typeface="IBM Plex Sans"/>
                <a:ea typeface="IBM Plex Sans"/>
                <a:cs typeface="IBM Plex Sans"/>
                <a:sym typeface="IBM Plex Sans"/>
              </a:rPr>
            </a:br>
            <a:endParaRPr b="1" i="0" sz="1400" u="none" cap="none" strike="noStrike">
              <a:solidFill>
                <a:srgbClr val="00AEFD"/>
              </a:solidFill>
              <a:latin typeface="Arial"/>
              <a:ea typeface="Arial"/>
              <a:cs typeface="Arial"/>
              <a:sym typeface="Arial"/>
            </a:endParaRPr>
          </a:p>
        </p:txBody>
      </p:sp>
      <p:sp>
        <p:nvSpPr>
          <p:cNvPr id="362" name="Google Shape;362;p45"/>
          <p:cNvSpPr txBox="1"/>
          <p:nvPr/>
        </p:nvSpPr>
        <p:spPr>
          <a:xfrm>
            <a:off x="10050150" y="5007150"/>
            <a:ext cx="1867800" cy="111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AEFD"/>
                </a:solidFill>
                <a:latin typeface="IBM Plex Sans"/>
                <a:ea typeface="IBM Plex Sans"/>
                <a:cs typeface="IBM Plex Sans"/>
                <a:sym typeface="IBM Plex Sans"/>
              </a:rPr>
              <a:t>Other people or groups who are connected to the problem and are trying to solve it. </a:t>
            </a:r>
            <a:endParaRPr b="1" i="0" sz="1400" u="none" cap="none" strike="noStrike">
              <a:solidFill>
                <a:srgbClr val="00AEFD"/>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p:nvPr/>
        </p:nvSpPr>
        <p:spPr>
          <a:xfrm>
            <a:off x="4403871" y="595745"/>
            <a:ext cx="5860500" cy="5597100"/>
          </a:xfrm>
          <a:prstGeom prst="ellipse">
            <a:avLst/>
          </a:prstGeom>
          <a:solidFill>
            <a:srgbClr val="00AEFD">
              <a:alpha val="41176"/>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8" name="Google Shape;368;p46"/>
          <p:cNvSpPr/>
          <p:nvPr/>
        </p:nvSpPr>
        <p:spPr>
          <a:xfrm>
            <a:off x="5491535" y="1525351"/>
            <a:ext cx="3685200" cy="3574500"/>
          </a:xfrm>
          <a:prstGeom prst="ellipse">
            <a:avLst/>
          </a:prstGeom>
          <a:solidFill>
            <a:srgbClr val="00AEFD">
              <a:alpha val="44313"/>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9" name="Google Shape;369;p46"/>
          <p:cNvSpPr/>
          <p:nvPr/>
        </p:nvSpPr>
        <p:spPr>
          <a:xfrm>
            <a:off x="6523617" y="2583871"/>
            <a:ext cx="1704000" cy="1620900"/>
          </a:xfrm>
          <a:prstGeom prst="ellipse">
            <a:avLst/>
          </a:prstGeom>
          <a:solidFill>
            <a:srgbClr val="00AEFD"/>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0" name="Google Shape;370;p46"/>
          <p:cNvSpPr txBox="1"/>
          <p:nvPr/>
        </p:nvSpPr>
        <p:spPr>
          <a:xfrm>
            <a:off x="6943100" y="3499807"/>
            <a:ext cx="10668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Children</a:t>
            </a:r>
            <a:endParaRPr b="0" i="0" sz="1400" u="none" cap="none" strike="noStrike">
              <a:solidFill>
                <a:srgbClr val="000000"/>
              </a:solidFill>
              <a:latin typeface="Arial"/>
              <a:ea typeface="Arial"/>
              <a:cs typeface="Arial"/>
              <a:sym typeface="Arial"/>
            </a:endParaRPr>
          </a:p>
        </p:txBody>
      </p:sp>
      <p:sp>
        <p:nvSpPr>
          <p:cNvPr id="371" name="Google Shape;371;p46"/>
          <p:cNvSpPr txBox="1"/>
          <p:nvPr/>
        </p:nvSpPr>
        <p:spPr>
          <a:xfrm>
            <a:off x="8335097" y="3115082"/>
            <a:ext cx="10668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siblings</a:t>
            </a:r>
            <a:endParaRPr b="0" i="0" sz="1400" u="none" cap="none" strike="noStrike">
              <a:solidFill>
                <a:srgbClr val="000000"/>
              </a:solidFill>
              <a:latin typeface="Arial"/>
              <a:ea typeface="Arial"/>
              <a:cs typeface="Arial"/>
              <a:sym typeface="Arial"/>
            </a:endParaRPr>
          </a:p>
        </p:txBody>
      </p:sp>
      <p:sp>
        <p:nvSpPr>
          <p:cNvPr id="372" name="Google Shape;372;p46"/>
          <p:cNvSpPr txBox="1"/>
          <p:nvPr/>
        </p:nvSpPr>
        <p:spPr>
          <a:xfrm>
            <a:off x="5609217" y="2539509"/>
            <a:ext cx="9144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parents</a:t>
            </a:r>
            <a:endParaRPr b="0" i="0" sz="1400" u="none" cap="none" strike="noStrike">
              <a:solidFill>
                <a:srgbClr val="000000"/>
              </a:solidFill>
              <a:latin typeface="Arial"/>
              <a:ea typeface="Arial"/>
              <a:cs typeface="Arial"/>
              <a:sym typeface="Arial"/>
            </a:endParaRPr>
          </a:p>
        </p:txBody>
      </p:sp>
      <p:sp>
        <p:nvSpPr>
          <p:cNvPr id="373" name="Google Shape;373;p46"/>
          <p:cNvSpPr txBox="1"/>
          <p:nvPr/>
        </p:nvSpPr>
        <p:spPr>
          <a:xfrm>
            <a:off x="7805185" y="2225676"/>
            <a:ext cx="9144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peers</a:t>
            </a:r>
            <a:endParaRPr b="0" i="0" sz="1400" u="none" cap="none" strike="noStrike">
              <a:solidFill>
                <a:srgbClr val="000000"/>
              </a:solidFill>
              <a:latin typeface="Arial"/>
              <a:ea typeface="Arial"/>
              <a:cs typeface="Arial"/>
              <a:sym typeface="Arial"/>
            </a:endParaRPr>
          </a:p>
        </p:txBody>
      </p:sp>
      <p:sp>
        <p:nvSpPr>
          <p:cNvPr id="374" name="Google Shape;374;p46"/>
          <p:cNvSpPr txBox="1"/>
          <p:nvPr/>
        </p:nvSpPr>
        <p:spPr>
          <a:xfrm>
            <a:off x="7987727" y="900450"/>
            <a:ext cx="14826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public figures, celebrities</a:t>
            </a:r>
            <a:endParaRPr b="0" i="0" sz="1400" u="none" cap="none" strike="noStrike">
              <a:solidFill>
                <a:srgbClr val="000000"/>
              </a:solidFill>
              <a:latin typeface="Arial"/>
              <a:ea typeface="Arial"/>
              <a:cs typeface="Arial"/>
              <a:sym typeface="Arial"/>
            </a:endParaRPr>
          </a:p>
        </p:txBody>
      </p:sp>
      <p:sp>
        <p:nvSpPr>
          <p:cNvPr id="375" name="Google Shape;375;p46"/>
          <p:cNvSpPr txBox="1"/>
          <p:nvPr/>
        </p:nvSpPr>
        <p:spPr>
          <a:xfrm>
            <a:off x="8179214" y="5099846"/>
            <a:ext cx="10668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media</a:t>
            </a:r>
            <a:endParaRPr b="0" i="0" sz="1400" u="none" cap="none" strike="noStrike">
              <a:solidFill>
                <a:srgbClr val="000000"/>
              </a:solidFill>
              <a:latin typeface="Arial"/>
              <a:ea typeface="Arial"/>
              <a:cs typeface="Arial"/>
              <a:sym typeface="Arial"/>
            </a:endParaRPr>
          </a:p>
        </p:txBody>
      </p:sp>
      <p:sp>
        <p:nvSpPr>
          <p:cNvPr id="376" name="Google Shape;376;p46"/>
          <p:cNvSpPr txBox="1"/>
          <p:nvPr/>
        </p:nvSpPr>
        <p:spPr>
          <a:xfrm>
            <a:off x="6176092" y="4204773"/>
            <a:ext cx="10668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(social media)</a:t>
            </a:r>
            <a:endParaRPr b="0" i="0" sz="1400" u="none" cap="none" strike="noStrike">
              <a:solidFill>
                <a:srgbClr val="000000"/>
              </a:solidFill>
              <a:latin typeface="Arial"/>
              <a:ea typeface="Arial"/>
              <a:cs typeface="Arial"/>
              <a:sym typeface="Arial"/>
            </a:endParaRPr>
          </a:p>
        </p:txBody>
      </p:sp>
      <p:sp>
        <p:nvSpPr>
          <p:cNvPr id="377" name="Google Shape;377;p46"/>
          <p:cNvSpPr txBox="1"/>
          <p:nvPr/>
        </p:nvSpPr>
        <p:spPr>
          <a:xfrm>
            <a:off x="4176674" y="2981725"/>
            <a:ext cx="9822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Local leaders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8" name="Google Shape;378;p46"/>
          <p:cNvSpPr txBox="1"/>
          <p:nvPr/>
        </p:nvSpPr>
        <p:spPr>
          <a:xfrm>
            <a:off x="6379174" y="1600775"/>
            <a:ext cx="13557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extended family</a:t>
            </a:r>
            <a:endParaRPr b="0" i="0" sz="1400" u="none" cap="none" strike="noStrike">
              <a:solidFill>
                <a:srgbClr val="000000"/>
              </a:solidFill>
              <a:latin typeface="Arial"/>
              <a:ea typeface="Arial"/>
              <a:cs typeface="Arial"/>
              <a:sym typeface="Arial"/>
            </a:endParaRPr>
          </a:p>
        </p:txBody>
      </p:sp>
      <p:sp>
        <p:nvSpPr>
          <p:cNvPr id="379" name="Google Shape;379;p46"/>
          <p:cNvSpPr txBox="1"/>
          <p:nvPr/>
        </p:nvSpPr>
        <p:spPr>
          <a:xfrm>
            <a:off x="5404922" y="4966507"/>
            <a:ext cx="10668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Youth clubs </a:t>
            </a:r>
            <a:endParaRPr b="0" i="0" sz="1400" u="none" cap="none" strike="noStrike">
              <a:solidFill>
                <a:srgbClr val="000000"/>
              </a:solidFill>
              <a:latin typeface="Arial"/>
              <a:ea typeface="Arial"/>
              <a:cs typeface="Arial"/>
              <a:sym typeface="Arial"/>
            </a:endParaRPr>
          </a:p>
        </p:txBody>
      </p:sp>
      <p:sp>
        <p:nvSpPr>
          <p:cNvPr id="380" name="Google Shape;380;p46"/>
          <p:cNvSpPr txBox="1"/>
          <p:nvPr/>
        </p:nvSpPr>
        <p:spPr>
          <a:xfrm>
            <a:off x="559575" y="5096325"/>
            <a:ext cx="3617100" cy="6756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2000"/>
              <a:buFont typeface="Calibri"/>
              <a:buNone/>
            </a:pPr>
            <a:r>
              <a:rPr b="1" i="0" lang="en-US" sz="1800" u="none" cap="none" strike="noStrike">
                <a:solidFill>
                  <a:srgbClr val="00AEFD"/>
                </a:solidFill>
                <a:latin typeface="IBM Plex Sans"/>
                <a:ea typeface="IBM Plex Sans"/>
                <a:cs typeface="IBM Plex Sans"/>
                <a:sym typeface="IBM Plex Sans"/>
              </a:rPr>
              <a:t>Problem: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AEFD"/>
              </a:buClr>
              <a:buSzPts val="1800"/>
              <a:buFont typeface="IBM Plex Sans"/>
              <a:buNone/>
            </a:pPr>
            <a:r>
              <a:rPr b="1" i="0" lang="en-US" sz="1800" u="none" cap="none" strike="noStrike">
                <a:solidFill>
                  <a:srgbClr val="00AEFD"/>
                </a:solidFill>
                <a:latin typeface="IBM Plex Sans"/>
                <a:ea typeface="IBM Plex Sans"/>
                <a:cs typeface="IBM Plex Sans"/>
                <a:sym typeface="IBM Plex Sans"/>
              </a:rPr>
              <a:t>Children keep falling sick in rural area.</a:t>
            </a:r>
            <a:endParaRPr b="0" i="0" sz="1800" u="none" cap="none" strike="noStrike">
              <a:solidFill>
                <a:srgbClr val="00AEFD"/>
              </a:solidFill>
              <a:latin typeface="IBM Plex Sans"/>
              <a:ea typeface="IBM Plex Sans"/>
              <a:cs typeface="IBM Plex Sans"/>
              <a:sym typeface="IBM Plex Sans"/>
            </a:endParaRPr>
          </a:p>
        </p:txBody>
      </p:sp>
      <p:sp>
        <p:nvSpPr>
          <p:cNvPr id="381" name="Google Shape;381;p46"/>
          <p:cNvSpPr txBox="1"/>
          <p:nvPr/>
        </p:nvSpPr>
        <p:spPr>
          <a:xfrm>
            <a:off x="7805172" y="4030745"/>
            <a:ext cx="10668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Partner</a:t>
            </a:r>
            <a:endParaRPr b="0" i="0" sz="1400" u="none" cap="none" strike="noStrike">
              <a:solidFill>
                <a:srgbClr val="000000"/>
              </a:solidFill>
              <a:latin typeface="Arial"/>
              <a:ea typeface="Arial"/>
              <a:cs typeface="Arial"/>
              <a:sym typeface="Arial"/>
            </a:endParaRPr>
          </a:p>
        </p:txBody>
      </p:sp>
      <p:sp>
        <p:nvSpPr>
          <p:cNvPr id="382" name="Google Shape;382;p46"/>
          <p:cNvSpPr txBox="1"/>
          <p:nvPr/>
        </p:nvSpPr>
        <p:spPr>
          <a:xfrm>
            <a:off x="5158875" y="1384025"/>
            <a:ext cx="9822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NGOs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3" name="Google Shape;383;p46"/>
          <p:cNvSpPr txBox="1"/>
          <p:nvPr/>
        </p:nvSpPr>
        <p:spPr>
          <a:xfrm>
            <a:off x="372500" y="653875"/>
            <a:ext cx="4548276"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1</a:t>
            </a:r>
            <a:r>
              <a:rPr b="1" lang="en-US" sz="1800">
                <a:solidFill>
                  <a:schemeClr val="dk1"/>
                </a:solidFill>
                <a:latin typeface="IBM Plex Sans"/>
                <a:ea typeface="IBM Plex Sans"/>
                <a:cs typeface="IBM Plex Sans"/>
                <a:sym typeface="IBM Plex Sans"/>
              </a:rPr>
              <a:t>:</a:t>
            </a:r>
            <a:r>
              <a:rPr b="1" i="0" lang="en-US" sz="1400" u="none" cap="none" strike="noStrike">
                <a:solidFill>
                  <a:srgbClr val="000000"/>
                </a:solidFill>
                <a:latin typeface="IBM Plex Sans"/>
                <a:ea typeface="IBM Plex Sans"/>
                <a:cs typeface="IBM Plex Sans"/>
                <a:sym typeface="IBM Plex Sans"/>
              </a:rPr>
              <a:t> OBSERVE + UNDERSTAND | Activity 1-2</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STAKEHOLDER MAP + </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TARGET GROUPS</a:t>
            </a:r>
            <a:endParaRPr b="1" i="0" sz="3000" u="none" cap="none" strike="noStrike">
              <a:solidFill>
                <a:srgbClr val="000000"/>
              </a:solidFill>
              <a:latin typeface="IBM Plex Sans"/>
              <a:ea typeface="IBM Plex Sans"/>
              <a:cs typeface="IBM Plex Sans"/>
              <a:sym typeface="IBM Plex Sans"/>
            </a:endParaRPr>
          </a:p>
        </p:txBody>
      </p:sp>
      <p:sp>
        <p:nvSpPr>
          <p:cNvPr id="384" name="Google Shape;384;p46"/>
          <p:cNvSpPr txBox="1"/>
          <p:nvPr/>
        </p:nvSpPr>
        <p:spPr>
          <a:xfrm>
            <a:off x="9322225" y="2897704"/>
            <a:ext cx="10668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teachers</a:t>
            </a:r>
            <a:endParaRPr b="0" i="0" sz="1400" u="none" cap="none" strike="noStrike">
              <a:solidFill>
                <a:srgbClr val="000000"/>
              </a:solidFill>
              <a:latin typeface="Arial"/>
              <a:ea typeface="Arial"/>
              <a:cs typeface="Arial"/>
              <a:sym typeface="Arial"/>
            </a:endParaRPr>
          </a:p>
        </p:txBody>
      </p:sp>
      <p:pic>
        <p:nvPicPr>
          <p:cNvPr id="385" name="Google Shape;385;p46"/>
          <p:cNvPicPr preferRelativeResize="0"/>
          <p:nvPr/>
        </p:nvPicPr>
        <p:blipFill rotWithShape="1">
          <a:blip r:embed="rId3">
            <a:alphaModFix/>
          </a:blip>
          <a:srcRect b="33192" l="8282" r="64191" t="19375"/>
          <a:stretch/>
        </p:blipFill>
        <p:spPr>
          <a:xfrm>
            <a:off x="5226775" y="871065"/>
            <a:ext cx="380025" cy="654857"/>
          </a:xfrm>
          <a:prstGeom prst="rect">
            <a:avLst/>
          </a:prstGeom>
          <a:noFill/>
          <a:ln>
            <a:noFill/>
          </a:ln>
        </p:spPr>
      </p:pic>
      <p:pic>
        <p:nvPicPr>
          <p:cNvPr id="386" name="Google Shape;386;p46"/>
          <p:cNvPicPr preferRelativeResize="0"/>
          <p:nvPr/>
        </p:nvPicPr>
        <p:blipFill rotWithShape="1">
          <a:blip r:embed="rId4">
            <a:alphaModFix/>
          </a:blip>
          <a:srcRect b="18266" l="0" r="0" t="0"/>
          <a:stretch/>
        </p:blipFill>
        <p:spPr>
          <a:xfrm>
            <a:off x="9313825" y="2412651"/>
            <a:ext cx="753450" cy="615825"/>
          </a:xfrm>
          <a:prstGeom prst="rect">
            <a:avLst/>
          </a:prstGeom>
          <a:noFill/>
          <a:ln>
            <a:noFill/>
          </a:ln>
        </p:spPr>
      </p:pic>
      <p:pic>
        <p:nvPicPr>
          <p:cNvPr id="387" name="Google Shape;387;p46"/>
          <p:cNvPicPr preferRelativeResize="0"/>
          <p:nvPr/>
        </p:nvPicPr>
        <p:blipFill rotWithShape="1">
          <a:blip r:embed="rId5">
            <a:alphaModFix/>
          </a:blip>
          <a:srcRect b="23404" l="7262" r="11948" t="12218"/>
          <a:stretch/>
        </p:blipFill>
        <p:spPr>
          <a:xfrm>
            <a:off x="7891202" y="3720075"/>
            <a:ext cx="520100" cy="414400"/>
          </a:xfrm>
          <a:prstGeom prst="rect">
            <a:avLst/>
          </a:prstGeom>
          <a:noFill/>
          <a:ln>
            <a:noFill/>
          </a:ln>
        </p:spPr>
      </p:pic>
      <p:pic>
        <p:nvPicPr>
          <p:cNvPr id="388" name="Google Shape;388;p46"/>
          <p:cNvPicPr preferRelativeResize="0"/>
          <p:nvPr/>
        </p:nvPicPr>
        <p:blipFill rotWithShape="1">
          <a:blip r:embed="rId6">
            <a:alphaModFix/>
          </a:blip>
          <a:srcRect b="15359" l="0" r="0" t="0"/>
          <a:stretch/>
        </p:blipFill>
        <p:spPr>
          <a:xfrm>
            <a:off x="7807252" y="1804750"/>
            <a:ext cx="623530" cy="527725"/>
          </a:xfrm>
          <a:prstGeom prst="rect">
            <a:avLst/>
          </a:prstGeom>
          <a:noFill/>
          <a:ln>
            <a:noFill/>
          </a:ln>
        </p:spPr>
      </p:pic>
      <p:pic>
        <p:nvPicPr>
          <p:cNvPr id="389" name="Google Shape;389;p46"/>
          <p:cNvPicPr preferRelativeResize="0"/>
          <p:nvPr/>
        </p:nvPicPr>
        <p:blipFill rotWithShape="1">
          <a:blip r:embed="rId3">
            <a:alphaModFix/>
          </a:blip>
          <a:srcRect b="33192" l="37804" r="9298" t="19375"/>
          <a:stretch/>
        </p:blipFill>
        <p:spPr>
          <a:xfrm>
            <a:off x="5727725" y="2095225"/>
            <a:ext cx="588525" cy="527725"/>
          </a:xfrm>
          <a:prstGeom prst="rect">
            <a:avLst/>
          </a:prstGeom>
          <a:noFill/>
          <a:ln>
            <a:noFill/>
          </a:ln>
        </p:spPr>
      </p:pic>
      <p:pic>
        <p:nvPicPr>
          <p:cNvPr id="390" name="Google Shape;390;p46"/>
          <p:cNvPicPr preferRelativeResize="0"/>
          <p:nvPr/>
        </p:nvPicPr>
        <p:blipFill rotWithShape="1">
          <a:blip r:embed="rId3">
            <a:alphaModFix/>
          </a:blip>
          <a:srcRect b="33192" l="64018" r="9298" t="19375"/>
          <a:stretch/>
        </p:blipFill>
        <p:spPr>
          <a:xfrm>
            <a:off x="8335100" y="4623300"/>
            <a:ext cx="337684" cy="600325"/>
          </a:xfrm>
          <a:prstGeom prst="rect">
            <a:avLst/>
          </a:prstGeom>
          <a:noFill/>
          <a:ln>
            <a:noFill/>
          </a:ln>
        </p:spPr>
      </p:pic>
      <p:pic>
        <p:nvPicPr>
          <p:cNvPr id="391" name="Google Shape;391;p46"/>
          <p:cNvPicPr preferRelativeResize="0"/>
          <p:nvPr/>
        </p:nvPicPr>
        <p:blipFill rotWithShape="1">
          <a:blip r:embed="rId3">
            <a:alphaModFix/>
          </a:blip>
          <a:srcRect b="33192" l="37802" r="38268" t="19375"/>
          <a:stretch/>
        </p:blipFill>
        <p:spPr>
          <a:xfrm>
            <a:off x="7142010" y="2756611"/>
            <a:ext cx="444302" cy="880724"/>
          </a:xfrm>
          <a:prstGeom prst="rect">
            <a:avLst/>
          </a:prstGeom>
          <a:noFill/>
          <a:ln>
            <a:noFill/>
          </a:ln>
        </p:spPr>
      </p:pic>
      <p:pic>
        <p:nvPicPr>
          <p:cNvPr id="392" name="Google Shape;392;p46"/>
          <p:cNvPicPr preferRelativeResize="0"/>
          <p:nvPr/>
        </p:nvPicPr>
        <p:blipFill rotWithShape="1">
          <a:blip r:embed="rId6">
            <a:alphaModFix/>
          </a:blip>
          <a:srcRect b="15359" l="0" r="0" t="0"/>
          <a:stretch/>
        </p:blipFill>
        <p:spPr>
          <a:xfrm>
            <a:off x="5404927" y="4492775"/>
            <a:ext cx="623530" cy="527725"/>
          </a:xfrm>
          <a:prstGeom prst="rect">
            <a:avLst/>
          </a:prstGeom>
          <a:noFill/>
          <a:ln>
            <a:noFill/>
          </a:ln>
        </p:spPr>
      </p:pic>
      <p:pic>
        <p:nvPicPr>
          <p:cNvPr id="393" name="Google Shape;393;p46"/>
          <p:cNvPicPr preferRelativeResize="0"/>
          <p:nvPr/>
        </p:nvPicPr>
        <p:blipFill rotWithShape="1">
          <a:blip r:embed="rId3">
            <a:alphaModFix/>
          </a:blip>
          <a:srcRect b="33192" l="64018" r="9298" t="19375"/>
          <a:stretch/>
        </p:blipFill>
        <p:spPr>
          <a:xfrm>
            <a:off x="4312850" y="2420400"/>
            <a:ext cx="337683" cy="600325"/>
          </a:xfrm>
          <a:prstGeom prst="rect">
            <a:avLst/>
          </a:prstGeom>
          <a:noFill/>
          <a:ln>
            <a:noFill/>
          </a:ln>
        </p:spPr>
      </p:pic>
      <p:pic>
        <p:nvPicPr>
          <p:cNvPr id="394" name="Google Shape;394;p46"/>
          <p:cNvPicPr preferRelativeResize="0"/>
          <p:nvPr/>
        </p:nvPicPr>
        <p:blipFill rotWithShape="1">
          <a:blip r:embed="rId7">
            <a:alphaModFix/>
          </a:blip>
          <a:srcRect b="57437" l="14945" r="14952" t="0"/>
          <a:stretch/>
        </p:blipFill>
        <p:spPr>
          <a:xfrm>
            <a:off x="6545697" y="1201472"/>
            <a:ext cx="753450" cy="45745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p:nvPr/>
        </p:nvSpPr>
        <p:spPr>
          <a:xfrm>
            <a:off x="4403871" y="595745"/>
            <a:ext cx="5860500" cy="5597100"/>
          </a:xfrm>
          <a:prstGeom prst="ellipse">
            <a:avLst/>
          </a:prstGeom>
          <a:solidFill>
            <a:srgbClr val="00AEFD">
              <a:alpha val="41176"/>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0" name="Google Shape;400;p47"/>
          <p:cNvSpPr/>
          <p:nvPr/>
        </p:nvSpPr>
        <p:spPr>
          <a:xfrm>
            <a:off x="5491535" y="1525351"/>
            <a:ext cx="3685200" cy="3574500"/>
          </a:xfrm>
          <a:prstGeom prst="ellipse">
            <a:avLst/>
          </a:prstGeom>
          <a:solidFill>
            <a:srgbClr val="00AEFD">
              <a:alpha val="44313"/>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1" name="Google Shape;401;p47"/>
          <p:cNvSpPr/>
          <p:nvPr/>
        </p:nvSpPr>
        <p:spPr>
          <a:xfrm>
            <a:off x="6523617" y="2583871"/>
            <a:ext cx="1704000" cy="1620900"/>
          </a:xfrm>
          <a:prstGeom prst="ellipse">
            <a:avLst/>
          </a:prstGeom>
          <a:solidFill>
            <a:srgbClr val="00AEFD"/>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2" name="Google Shape;402;p47"/>
          <p:cNvSpPr txBox="1"/>
          <p:nvPr/>
        </p:nvSpPr>
        <p:spPr>
          <a:xfrm>
            <a:off x="6954389" y="3499807"/>
            <a:ext cx="10668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1" i="0" lang="en-US" sz="1800" u="none" cap="none" strike="noStrike">
                <a:solidFill>
                  <a:srgbClr val="000000"/>
                </a:solidFill>
                <a:highlight>
                  <a:srgbClr val="FFFFFF"/>
                </a:highlight>
                <a:latin typeface="Calibri"/>
                <a:ea typeface="Calibri"/>
                <a:cs typeface="Calibri"/>
                <a:sym typeface="Calibri"/>
              </a:rPr>
              <a:t>Children</a:t>
            </a:r>
            <a:endParaRPr b="1" i="0" sz="1400" u="none" cap="none" strike="noStrike">
              <a:solidFill>
                <a:srgbClr val="000000"/>
              </a:solidFill>
              <a:highlight>
                <a:srgbClr val="FFFFFF"/>
              </a:highlight>
              <a:latin typeface="Arial"/>
              <a:ea typeface="Arial"/>
              <a:cs typeface="Arial"/>
              <a:sym typeface="Arial"/>
            </a:endParaRPr>
          </a:p>
        </p:txBody>
      </p:sp>
      <p:sp>
        <p:nvSpPr>
          <p:cNvPr id="403" name="Google Shape;403;p47"/>
          <p:cNvSpPr txBox="1"/>
          <p:nvPr/>
        </p:nvSpPr>
        <p:spPr>
          <a:xfrm>
            <a:off x="8335097" y="3115082"/>
            <a:ext cx="10668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siblings</a:t>
            </a:r>
            <a:endParaRPr b="0" i="0" sz="1400" u="none" cap="none" strike="noStrike">
              <a:solidFill>
                <a:srgbClr val="000000"/>
              </a:solidFill>
              <a:latin typeface="Arial"/>
              <a:ea typeface="Arial"/>
              <a:cs typeface="Arial"/>
              <a:sym typeface="Arial"/>
            </a:endParaRPr>
          </a:p>
        </p:txBody>
      </p:sp>
      <p:sp>
        <p:nvSpPr>
          <p:cNvPr id="404" name="Google Shape;404;p47"/>
          <p:cNvSpPr txBox="1"/>
          <p:nvPr/>
        </p:nvSpPr>
        <p:spPr>
          <a:xfrm>
            <a:off x="5609217" y="2539509"/>
            <a:ext cx="9144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1" i="0" lang="en-US" sz="1800" u="none" cap="none" strike="noStrike">
                <a:solidFill>
                  <a:srgbClr val="000000"/>
                </a:solidFill>
                <a:highlight>
                  <a:srgbClr val="FFFFFF"/>
                </a:highlight>
                <a:latin typeface="Calibri"/>
                <a:ea typeface="Calibri"/>
                <a:cs typeface="Calibri"/>
                <a:sym typeface="Calibri"/>
              </a:rPr>
              <a:t>parents</a:t>
            </a:r>
            <a:endParaRPr b="1" i="0" sz="1400" u="none" cap="none" strike="noStrike">
              <a:solidFill>
                <a:srgbClr val="000000"/>
              </a:solidFill>
              <a:highlight>
                <a:srgbClr val="FFFFFF"/>
              </a:highlight>
              <a:latin typeface="Arial"/>
              <a:ea typeface="Arial"/>
              <a:cs typeface="Arial"/>
              <a:sym typeface="Arial"/>
            </a:endParaRPr>
          </a:p>
        </p:txBody>
      </p:sp>
      <p:sp>
        <p:nvSpPr>
          <p:cNvPr id="405" name="Google Shape;405;p47"/>
          <p:cNvSpPr txBox="1"/>
          <p:nvPr/>
        </p:nvSpPr>
        <p:spPr>
          <a:xfrm>
            <a:off x="7805185" y="2225676"/>
            <a:ext cx="9144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peers</a:t>
            </a:r>
            <a:endParaRPr b="0" i="0" sz="1400" u="none" cap="none" strike="noStrike">
              <a:solidFill>
                <a:srgbClr val="000000"/>
              </a:solidFill>
              <a:latin typeface="Arial"/>
              <a:ea typeface="Arial"/>
              <a:cs typeface="Arial"/>
              <a:sym typeface="Arial"/>
            </a:endParaRPr>
          </a:p>
        </p:txBody>
      </p:sp>
      <p:sp>
        <p:nvSpPr>
          <p:cNvPr id="406" name="Google Shape;406;p47"/>
          <p:cNvSpPr txBox="1"/>
          <p:nvPr/>
        </p:nvSpPr>
        <p:spPr>
          <a:xfrm>
            <a:off x="7987727" y="900450"/>
            <a:ext cx="14826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public figures, celebrities</a:t>
            </a:r>
            <a:endParaRPr b="0" i="0" sz="1400" u="none" cap="none" strike="noStrike">
              <a:solidFill>
                <a:srgbClr val="000000"/>
              </a:solidFill>
              <a:latin typeface="Arial"/>
              <a:ea typeface="Arial"/>
              <a:cs typeface="Arial"/>
              <a:sym typeface="Arial"/>
            </a:endParaRPr>
          </a:p>
        </p:txBody>
      </p:sp>
      <p:sp>
        <p:nvSpPr>
          <p:cNvPr id="407" name="Google Shape;407;p47"/>
          <p:cNvSpPr txBox="1"/>
          <p:nvPr/>
        </p:nvSpPr>
        <p:spPr>
          <a:xfrm>
            <a:off x="8179214" y="5099846"/>
            <a:ext cx="10668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media</a:t>
            </a:r>
            <a:endParaRPr b="0" i="0" sz="1400" u="none" cap="none" strike="noStrike">
              <a:solidFill>
                <a:srgbClr val="000000"/>
              </a:solidFill>
              <a:latin typeface="Arial"/>
              <a:ea typeface="Arial"/>
              <a:cs typeface="Arial"/>
              <a:sym typeface="Arial"/>
            </a:endParaRPr>
          </a:p>
        </p:txBody>
      </p:sp>
      <p:sp>
        <p:nvSpPr>
          <p:cNvPr id="408" name="Google Shape;408;p47"/>
          <p:cNvSpPr txBox="1"/>
          <p:nvPr/>
        </p:nvSpPr>
        <p:spPr>
          <a:xfrm>
            <a:off x="6176092" y="4204773"/>
            <a:ext cx="10668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(social media)</a:t>
            </a:r>
            <a:endParaRPr b="0" i="0" sz="1400" u="none" cap="none" strike="noStrike">
              <a:solidFill>
                <a:srgbClr val="000000"/>
              </a:solidFill>
              <a:latin typeface="Arial"/>
              <a:ea typeface="Arial"/>
              <a:cs typeface="Arial"/>
              <a:sym typeface="Arial"/>
            </a:endParaRPr>
          </a:p>
        </p:txBody>
      </p:sp>
      <p:sp>
        <p:nvSpPr>
          <p:cNvPr id="409" name="Google Shape;409;p47"/>
          <p:cNvSpPr txBox="1"/>
          <p:nvPr/>
        </p:nvSpPr>
        <p:spPr>
          <a:xfrm>
            <a:off x="4176674" y="2981725"/>
            <a:ext cx="9822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Local leaders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0" name="Google Shape;410;p47"/>
          <p:cNvSpPr txBox="1"/>
          <p:nvPr/>
        </p:nvSpPr>
        <p:spPr>
          <a:xfrm>
            <a:off x="6379174" y="1600775"/>
            <a:ext cx="13557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extended family</a:t>
            </a:r>
            <a:endParaRPr b="0" i="0" sz="1400" u="none" cap="none" strike="noStrike">
              <a:solidFill>
                <a:srgbClr val="000000"/>
              </a:solidFill>
              <a:latin typeface="Arial"/>
              <a:ea typeface="Arial"/>
              <a:cs typeface="Arial"/>
              <a:sym typeface="Arial"/>
            </a:endParaRPr>
          </a:p>
        </p:txBody>
      </p:sp>
      <p:sp>
        <p:nvSpPr>
          <p:cNvPr id="411" name="Google Shape;411;p47"/>
          <p:cNvSpPr txBox="1"/>
          <p:nvPr/>
        </p:nvSpPr>
        <p:spPr>
          <a:xfrm>
            <a:off x="5404922" y="4966507"/>
            <a:ext cx="1066800" cy="624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1" i="0" lang="en-US" sz="1800" u="none" cap="none" strike="noStrike">
                <a:solidFill>
                  <a:srgbClr val="000000"/>
                </a:solidFill>
                <a:highlight>
                  <a:srgbClr val="FFFFFF"/>
                </a:highlight>
                <a:latin typeface="Calibri"/>
                <a:ea typeface="Calibri"/>
                <a:cs typeface="Calibri"/>
                <a:sym typeface="Calibri"/>
              </a:rPr>
              <a:t>Youth clubs </a:t>
            </a:r>
            <a:endParaRPr b="1" i="0" sz="1400" u="none" cap="none" strike="noStrike">
              <a:solidFill>
                <a:srgbClr val="000000"/>
              </a:solidFill>
              <a:highlight>
                <a:srgbClr val="FFFFFF"/>
              </a:highlight>
              <a:latin typeface="Arial"/>
              <a:ea typeface="Arial"/>
              <a:cs typeface="Arial"/>
              <a:sym typeface="Arial"/>
            </a:endParaRPr>
          </a:p>
        </p:txBody>
      </p:sp>
      <p:sp>
        <p:nvSpPr>
          <p:cNvPr id="412" name="Google Shape;412;p47"/>
          <p:cNvSpPr txBox="1"/>
          <p:nvPr/>
        </p:nvSpPr>
        <p:spPr>
          <a:xfrm>
            <a:off x="559575" y="5096325"/>
            <a:ext cx="3617100" cy="6756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AEFD"/>
              </a:buClr>
              <a:buSzPts val="1800"/>
              <a:buFont typeface="IBM Plex Sans"/>
              <a:buNone/>
            </a:pPr>
            <a:r>
              <a:rPr b="1" i="0" lang="en-US" sz="1800" u="none" cap="none" strike="noStrike">
                <a:solidFill>
                  <a:srgbClr val="00AEFD"/>
                </a:solidFill>
                <a:latin typeface="IBM Plex Sans"/>
                <a:ea typeface="IBM Plex Sans"/>
                <a:cs typeface="IBM Plex Sans"/>
                <a:sym typeface="IBM Plex Sans"/>
              </a:rPr>
              <a:t>Problem: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AEFD"/>
              </a:buClr>
              <a:buSzPts val="1800"/>
              <a:buFont typeface="IBM Plex Sans"/>
              <a:buNone/>
            </a:pPr>
            <a:r>
              <a:rPr b="1" i="0" lang="en-US" sz="1800" u="none" cap="none" strike="noStrike">
                <a:solidFill>
                  <a:srgbClr val="00AEFD"/>
                </a:solidFill>
                <a:latin typeface="IBM Plex Sans"/>
                <a:ea typeface="IBM Plex Sans"/>
                <a:cs typeface="IBM Plex Sans"/>
                <a:sym typeface="IBM Plex Sans"/>
              </a:rPr>
              <a:t>Children keep falling sick in rural area.</a:t>
            </a:r>
            <a:endParaRPr b="0" i="0" sz="18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3F3F3F"/>
              </a:buClr>
              <a:buSzPts val="2000"/>
              <a:buFont typeface="Calibri"/>
              <a:buNone/>
            </a:pPr>
            <a:r>
              <a:t/>
            </a:r>
            <a:endParaRPr b="1" i="0" sz="1800" u="none" cap="none" strike="noStrike">
              <a:solidFill>
                <a:srgbClr val="00AEFD"/>
              </a:solidFill>
              <a:latin typeface="IBM Plex Sans"/>
              <a:ea typeface="IBM Plex Sans"/>
              <a:cs typeface="IBM Plex Sans"/>
              <a:sym typeface="IBM Plex Sans"/>
            </a:endParaRPr>
          </a:p>
        </p:txBody>
      </p:sp>
      <p:sp>
        <p:nvSpPr>
          <p:cNvPr id="413" name="Google Shape;413;p47"/>
          <p:cNvSpPr txBox="1"/>
          <p:nvPr/>
        </p:nvSpPr>
        <p:spPr>
          <a:xfrm>
            <a:off x="7805172" y="4030745"/>
            <a:ext cx="10668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Partner</a:t>
            </a:r>
            <a:endParaRPr b="0" i="0" sz="1400" u="none" cap="none" strike="noStrike">
              <a:solidFill>
                <a:srgbClr val="000000"/>
              </a:solidFill>
              <a:latin typeface="Arial"/>
              <a:ea typeface="Arial"/>
              <a:cs typeface="Arial"/>
              <a:sym typeface="Arial"/>
            </a:endParaRPr>
          </a:p>
        </p:txBody>
      </p:sp>
      <p:sp>
        <p:nvSpPr>
          <p:cNvPr id="414" name="Google Shape;414;p47"/>
          <p:cNvSpPr txBox="1"/>
          <p:nvPr/>
        </p:nvSpPr>
        <p:spPr>
          <a:xfrm>
            <a:off x="5158875" y="1384025"/>
            <a:ext cx="9822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0" i="0" lang="en-US" sz="1800" u="none" cap="none" strike="noStrike">
                <a:solidFill>
                  <a:srgbClr val="000000"/>
                </a:solidFill>
                <a:latin typeface="Calibri"/>
                <a:ea typeface="Calibri"/>
                <a:cs typeface="Calibri"/>
                <a:sym typeface="Calibri"/>
              </a:rPr>
              <a:t>NGOs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5" name="Google Shape;415;p47"/>
          <p:cNvSpPr txBox="1"/>
          <p:nvPr/>
        </p:nvSpPr>
        <p:spPr>
          <a:xfrm>
            <a:off x="372500" y="653875"/>
            <a:ext cx="4548276"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1: OBSERVE + UNDERSTAND | Activity 1-2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STAKEHOLDER MAP + </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TARGET GROUPS</a:t>
            </a:r>
            <a:endParaRPr b="1" i="0" sz="3000" u="none" cap="none" strike="noStrike">
              <a:solidFill>
                <a:srgbClr val="000000"/>
              </a:solidFill>
              <a:latin typeface="IBM Plex Sans"/>
              <a:ea typeface="IBM Plex Sans"/>
              <a:cs typeface="IBM Plex Sans"/>
              <a:sym typeface="IBM Plex Sans"/>
            </a:endParaRPr>
          </a:p>
        </p:txBody>
      </p:sp>
      <p:sp>
        <p:nvSpPr>
          <p:cNvPr id="416" name="Google Shape;416;p47"/>
          <p:cNvSpPr txBox="1"/>
          <p:nvPr/>
        </p:nvSpPr>
        <p:spPr>
          <a:xfrm>
            <a:off x="9322225" y="2897704"/>
            <a:ext cx="1066800" cy="358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1800"/>
              <a:buFont typeface="Calibri"/>
              <a:buNone/>
            </a:pPr>
            <a:r>
              <a:rPr b="1" i="0" lang="en-US" sz="1800" u="none" cap="none" strike="noStrike">
                <a:solidFill>
                  <a:srgbClr val="000000"/>
                </a:solidFill>
                <a:highlight>
                  <a:srgbClr val="FFFFFF"/>
                </a:highlight>
                <a:latin typeface="Calibri"/>
                <a:ea typeface="Calibri"/>
                <a:cs typeface="Calibri"/>
                <a:sym typeface="Calibri"/>
              </a:rPr>
              <a:t>teachers</a:t>
            </a:r>
            <a:endParaRPr b="1" i="0" sz="1400" u="none" cap="none" strike="noStrike">
              <a:solidFill>
                <a:srgbClr val="000000"/>
              </a:solidFill>
              <a:highlight>
                <a:srgbClr val="FFFFFF"/>
              </a:highlight>
              <a:latin typeface="Arial"/>
              <a:ea typeface="Arial"/>
              <a:cs typeface="Arial"/>
              <a:sym typeface="Arial"/>
            </a:endParaRPr>
          </a:p>
        </p:txBody>
      </p:sp>
      <p:pic>
        <p:nvPicPr>
          <p:cNvPr id="417" name="Google Shape;417;p47"/>
          <p:cNvPicPr preferRelativeResize="0"/>
          <p:nvPr/>
        </p:nvPicPr>
        <p:blipFill rotWithShape="1">
          <a:blip r:embed="rId3">
            <a:alphaModFix/>
          </a:blip>
          <a:srcRect b="33192" l="8282" r="64191" t="19375"/>
          <a:stretch/>
        </p:blipFill>
        <p:spPr>
          <a:xfrm>
            <a:off x="5226775" y="871065"/>
            <a:ext cx="380025" cy="654857"/>
          </a:xfrm>
          <a:prstGeom prst="rect">
            <a:avLst/>
          </a:prstGeom>
          <a:noFill/>
          <a:ln>
            <a:noFill/>
          </a:ln>
        </p:spPr>
      </p:pic>
      <p:pic>
        <p:nvPicPr>
          <p:cNvPr id="418" name="Google Shape;418;p47"/>
          <p:cNvPicPr preferRelativeResize="0"/>
          <p:nvPr/>
        </p:nvPicPr>
        <p:blipFill rotWithShape="1">
          <a:blip r:embed="rId4">
            <a:alphaModFix/>
          </a:blip>
          <a:srcRect b="18266" l="0" r="0" t="0"/>
          <a:stretch/>
        </p:blipFill>
        <p:spPr>
          <a:xfrm>
            <a:off x="9313825" y="2412651"/>
            <a:ext cx="753450" cy="615825"/>
          </a:xfrm>
          <a:prstGeom prst="rect">
            <a:avLst/>
          </a:prstGeom>
          <a:noFill/>
          <a:ln>
            <a:noFill/>
          </a:ln>
        </p:spPr>
      </p:pic>
      <p:pic>
        <p:nvPicPr>
          <p:cNvPr id="419" name="Google Shape;419;p47"/>
          <p:cNvPicPr preferRelativeResize="0"/>
          <p:nvPr/>
        </p:nvPicPr>
        <p:blipFill rotWithShape="1">
          <a:blip r:embed="rId5">
            <a:alphaModFix/>
          </a:blip>
          <a:srcRect b="23404" l="7262" r="11948" t="12218"/>
          <a:stretch/>
        </p:blipFill>
        <p:spPr>
          <a:xfrm>
            <a:off x="7891202" y="3720075"/>
            <a:ext cx="520100" cy="414400"/>
          </a:xfrm>
          <a:prstGeom prst="rect">
            <a:avLst/>
          </a:prstGeom>
          <a:noFill/>
          <a:ln>
            <a:noFill/>
          </a:ln>
        </p:spPr>
      </p:pic>
      <p:pic>
        <p:nvPicPr>
          <p:cNvPr id="420" name="Google Shape;420;p47"/>
          <p:cNvPicPr preferRelativeResize="0"/>
          <p:nvPr/>
        </p:nvPicPr>
        <p:blipFill rotWithShape="1">
          <a:blip r:embed="rId6">
            <a:alphaModFix/>
          </a:blip>
          <a:srcRect b="15359" l="0" r="0" t="0"/>
          <a:stretch/>
        </p:blipFill>
        <p:spPr>
          <a:xfrm>
            <a:off x="7807252" y="1804750"/>
            <a:ext cx="623530" cy="527725"/>
          </a:xfrm>
          <a:prstGeom prst="rect">
            <a:avLst/>
          </a:prstGeom>
          <a:noFill/>
          <a:ln>
            <a:noFill/>
          </a:ln>
        </p:spPr>
      </p:pic>
      <p:pic>
        <p:nvPicPr>
          <p:cNvPr id="421" name="Google Shape;421;p47"/>
          <p:cNvPicPr preferRelativeResize="0"/>
          <p:nvPr/>
        </p:nvPicPr>
        <p:blipFill rotWithShape="1">
          <a:blip r:embed="rId3">
            <a:alphaModFix/>
          </a:blip>
          <a:srcRect b="33192" l="37804" r="9298" t="19375"/>
          <a:stretch/>
        </p:blipFill>
        <p:spPr>
          <a:xfrm>
            <a:off x="5727725" y="2095225"/>
            <a:ext cx="588525" cy="527725"/>
          </a:xfrm>
          <a:prstGeom prst="rect">
            <a:avLst/>
          </a:prstGeom>
          <a:noFill/>
          <a:ln>
            <a:noFill/>
          </a:ln>
        </p:spPr>
      </p:pic>
      <p:pic>
        <p:nvPicPr>
          <p:cNvPr id="422" name="Google Shape;422;p47"/>
          <p:cNvPicPr preferRelativeResize="0"/>
          <p:nvPr/>
        </p:nvPicPr>
        <p:blipFill rotWithShape="1">
          <a:blip r:embed="rId3">
            <a:alphaModFix/>
          </a:blip>
          <a:srcRect b="33192" l="64018" r="9298" t="19375"/>
          <a:stretch/>
        </p:blipFill>
        <p:spPr>
          <a:xfrm>
            <a:off x="8335100" y="4623300"/>
            <a:ext cx="337684" cy="600325"/>
          </a:xfrm>
          <a:prstGeom prst="rect">
            <a:avLst/>
          </a:prstGeom>
          <a:noFill/>
          <a:ln>
            <a:noFill/>
          </a:ln>
        </p:spPr>
      </p:pic>
      <p:pic>
        <p:nvPicPr>
          <p:cNvPr id="423" name="Google Shape;423;p47"/>
          <p:cNvPicPr preferRelativeResize="0"/>
          <p:nvPr/>
        </p:nvPicPr>
        <p:blipFill rotWithShape="1">
          <a:blip r:embed="rId3">
            <a:alphaModFix/>
          </a:blip>
          <a:srcRect b="33192" l="37802" r="38268" t="19375"/>
          <a:stretch/>
        </p:blipFill>
        <p:spPr>
          <a:xfrm>
            <a:off x="7142010" y="2756611"/>
            <a:ext cx="444302" cy="880724"/>
          </a:xfrm>
          <a:prstGeom prst="rect">
            <a:avLst/>
          </a:prstGeom>
          <a:noFill/>
          <a:ln>
            <a:noFill/>
          </a:ln>
        </p:spPr>
      </p:pic>
      <p:pic>
        <p:nvPicPr>
          <p:cNvPr id="424" name="Google Shape;424;p47"/>
          <p:cNvPicPr preferRelativeResize="0"/>
          <p:nvPr/>
        </p:nvPicPr>
        <p:blipFill rotWithShape="1">
          <a:blip r:embed="rId6">
            <a:alphaModFix/>
          </a:blip>
          <a:srcRect b="15359" l="0" r="0" t="0"/>
          <a:stretch/>
        </p:blipFill>
        <p:spPr>
          <a:xfrm>
            <a:off x="5404927" y="4492775"/>
            <a:ext cx="623530" cy="527725"/>
          </a:xfrm>
          <a:prstGeom prst="rect">
            <a:avLst/>
          </a:prstGeom>
          <a:noFill/>
          <a:ln>
            <a:noFill/>
          </a:ln>
        </p:spPr>
      </p:pic>
      <p:pic>
        <p:nvPicPr>
          <p:cNvPr id="425" name="Google Shape;425;p47"/>
          <p:cNvPicPr preferRelativeResize="0"/>
          <p:nvPr/>
        </p:nvPicPr>
        <p:blipFill rotWithShape="1">
          <a:blip r:embed="rId3">
            <a:alphaModFix/>
          </a:blip>
          <a:srcRect b="33192" l="64018" r="9298" t="19375"/>
          <a:stretch/>
        </p:blipFill>
        <p:spPr>
          <a:xfrm>
            <a:off x="4312850" y="2420400"/>
            <a:ext cx="337683" cy="600325"/>
          </a:xfrm>
          <a:prstGeom prst="rect">
            <a:avLst/>
          </a:prstGeom>
          <a:noFill/>
          <a:ln>
            <a:noFill/>
          </a:ln>
        </p:spPr>
      </p:pic>
      <p:pic>
        <p:nvPicPr>
          <p:cNvPr id="426" name="Google Shape;426;p47"/>
          <p:cNvPicPr preferRelativeResize="0"/>
          <p:nvPr/>
        </p:nvPicPr>
        <p:blipFill rotWithShape="1">
          <a:blip r:embed="rId7">
            <a:alphaModFix/>
          </a:blip>
          <a:srcRect b="57437" l="14945" r="14952" t="0"/>
          <a:stretch/>
        </p:blipFill>
        <p:spPr>
          <a:xfrm>
            <a:off x="6545697" y="1201472"/>
            <a:ext cx="753450" cy="45745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48"/>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433" name="Google Shape;433;p48"/>
          <p:cNvSpPr txBox="1"/>
          <p:nvPr/>
        </p:nvSpPr>
        <p:spPr>
          <a:xfrm>
            <a:off x="1168225" y="1408175"/>
            <a:ext cx="90531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1: OBSERVE + UNDERSTAND | Activity 1-3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HOW TO DO USER RESEARCH? </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BM Plex Sans"/>
                <a:ea typeface="IBM Plex Sans"/>
                <a:cs typeface="IBM Plex Sans"/>
                <a:sym typeface="IBM Plex Sans"/>
              </a:rPr>
              <a:t>RESEARCH METHODS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434" name="Google Shape;434;p48"/>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txBox="1"/>
          <p:nvPr/>
        </p:nvSpPr>
        <p:spPr>
          <a:xfrm>
            <a:off x="1363725" y="2470350"/>
            <a:ext cx="99753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4400" u="none" cap="none" strike="noStrike">
                <a:solidFill>
                  <a:srgbClr val="000000"/>
                </a:solidFill>
                <a:latin typeface="IBM Plex Sans"/>
                <a:ea typeface="IBM Plex Sans"/>
                <a:cs typeface="IBM Plex Sans"/>
                <a:sym typeface="IBM Plex Sans"/>
              </a:rPr>
              <a:t>Understand the process of </a:t>
            </a:r>
            <a:r>
              <a:rPr b="1" i="0" lang="en-US" sz="4400" u="none" cap="none" strike="noStrike">
                <a:solidFill>
                  <a:srgbClr val="00AEFD"/>
                </a:solidFill>
                <a:latin typeface="IBM Plex Sans"/>
                <a:ea typeface="IBM Plex Sans"/>
                <a:cs typeface="IBM Plex Sans"/>
                <a:sym typeface="IBM Plex Sans"/>
              </a:rPr>
              <a:t>conducting research</a:t>
            </a:r>
            <a:r>
              <a:rPr b="1" i="0" lang="en-US" sz="4400" u="none" cap="none" strike="noStrike">
                <a:solidFill>
                  <a:srgbClr val="000000"/>
                </a:solidFill>
                <a:latin typeface="IBM Plex Sans"/>
                <a:ea typeface="IBM Plex Sans"/>
                <a:cs typeface="IBM Plex Sans"/>
                <a:sym typeface="IBM Plex Sans"/>
              </a:rPr>
              <a:t> and </a:t>
            </a:r>
            <a:r>
              <a:rPr b="1" i="0" lang="en-US" sz="4400" u="none" cap="none" strike="noStrike">
                <a:solidFill>
                  <a:srgbClr val="00AEFD"/>
                </a:solidFill>
                <a:latin typeface="IBM Plex Sans"/>
                <a:ea typeface="IBM Plex Sans"/>
                <a:cs typeface="IBM Plex Sans"/>
                <a:sym typeface="IBM Plex Sans"/>
              </a:rPr>
              <a:t>gathering more information</a:t>
            </a:r>
            <a:r>
              <a:rPr b="1" i="0" lang="en-US" sz="4400" u="none" cap="none" strike="noStrike">
                <a:solidFill>
                  <a:srgbClr val="000000"/>
                </a:solidFill>
                <a:latin typeface="IBM Plex Sans"/>
                <a:ea typeface="IBM Plex Sans"/>
                <a:cs typeface="IBM Plex Sans"/>
                <a:sym typeface="IBM Plex Sans"/>
              </a:rPr>
              <a:t> on your problem.  </a:t>
            </a:r>
            <a:endParaRPr b="1" i="0" sz="4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4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441" name="Google Shape;441;p49"/>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1: OBSERVE + UNDERSTAND | Activity 1-3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RESEARCH METHODS: </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0"/>
          <p:cNvPicPr preferRelativeResize="0"/>
          <p:nvPr/>
        </p:nvPicPr>
        <p:blipFill rotWithShape="1">
          <a:blip r:embed="rId3">
            <a:alphaModFix/>
          </a:blip>
          <a:srcRect b="0" l="0" r="0" t="0"/>
          <a:stretch/>
        </p:blipFill>
        <p:spPr>
          <a:xfrm>
            <a:off x="134539" y="2878930"/>
            <a:ext cx="4449441" cy="3746898"/>
          </a:xfrm>
          <a:prstGeom prst="rect">
            <a:avLst/>
          </a:prstGeom>
          <a:noFill/>
          <a:ln>
            <a:noFill/>
          </a:ln>
        </p:spPr>
      </p:pic>
      <p:pic>
        <p:nvPicPr>
          <p:cNvPr id="447" name="Google Shape;447;p50"/>
          <p:cNvPicPr preferRelativeResize="0"/>
          <p:nvPr/>
        </p:nvPicPr>
        <p:blipFill rotWithShape="1">
          <a:blip r:embed="rId4">
            <a:alphaModFix/>
          </a:blip>
          <a:srcRect b="-1686" l="9376" r="6445" t="0"/>
          <a:stretch/>
        </p:blipFill>
        <p:spPr>
          <a:xfrm>
            <a:off x="4232150" y="3027758"/>
            <a:ext cx="4449441" cy="3232547"/>
          </a:xfrm>
          <a:prstGeom prst="rect">
            <a:avLst/>
          </a:prstGeom>
          <a:noFill/>
          <a:ln>
            <a:noFill/>
          </a:ln>
        </p:spPr>
      </p:pic>
      <p:pic>
        <p:nvPicPr>
          <p:cNvPr id="448" name="Google Shape;448;p50"/>
          <p:cNvPicPr preferRelativeResize="0"/>
          <p:nvPr/>
        </p:nvPicPr>
        <p:blipFill rotWithShape="1">
          <a:blip r:embed="rId5">
            <a:alphaModFix/>
          </a:blip>
          <a:srcRect b="0" l="0" r="0" t="0"/>
          <a:stretch/>
        </p:blipFill>
        <p:spPr>
          <a:xfrm>
            <a:off x="8484542" y="2953427"/>
            <a:ext cx="3707458" cy="3539448"/>
          </a:xfrm>
          <a:prstGeom prst="rect">
            <a:avLst/>
          </a:prstGeom>
          <a:noFill/>
          <a:ln>
            <a:noFill/>
          </a:ln>
        </p:spPr>
      </p:pic>
      <p:sp>
        <p:nvSpPr>
          <p:cNvPr id="449" name="Google Shape;449;p50"/>
          <p:cNvSpPr/>
          <p:nvPr/>
        </p:nvSpPr>
        <p:spPr>
          <a:xfrm>
            <a:off x="530458" y="2035970"/>
            <a:ext cx="3362885" cy="991788"/>
          </a:xfrm>
          <a:prstGeom prst="roundRect">
            <a:avLst>
              <a:gd fmla="val 16667" name="adj"/>
            </a:avLst>
          </a:prstGeom>
          <a:solidFill>
            <a:srgbClr val="00B0F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Talk to people </a:t>
            </a:r>
            <a:endParaRPr/>
          </a:p>
        </p:txBody>
      </p:sp>
      <p:sp>
        <p:nvSpPr>
          <p:cNvPr id="450" name="Google Shape;450;p50"/>
          <p:cNvSpPr/>
          <p:nvPr/>
        </p:nvSpPr>
        <p:spPr>
          <a:xfrm>
            <a:off x="4583980" y="2110384"/>
            <a:ext cx="3362885" cy="991788"/>
          </a:xfrm>
          <a:prstGeom prst="roundRect">
            <a:avLst>
              <a:gd fmla="val 16667" name="adj"/>
            </a:avLst>
          </a:prstGeom>
          <a:solidFill>
            <a:srgbClr val="00B0F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Observation</a:t>
            </a:r>
            <a:r>
              <a:rPr lang="en-US" sz="1800">
                <a:solidFill>
                  <a:schemeClr val="lt1"/>
                </a:solidFill>
                <a:latin typeface="Calibri"/>
                <a:ea typeface="Calibri"/>
                <a:cs typeface="Calibri"/>
                <a:sym typeface="Calibri"/>
              </a:rPr>
              <a:t> </a:t>
            </a:r>
            <a:endParaRPr/>
          </a:p>
        </p:txBody>
      </p:sp>
      <p:sp>
        <p:nvSpPr>
          <p:cNvPr id="451" name="Google Shape;451;p50"/>
          <p:cNvSpPr/>
          <p:nvPr/>
        </p:nvSpPr>
        <p:spPr>
          <a:xfrm>
            <a:off x="8829115" y="2035970"/>
            <a:ext cx="3362885" cy="991788"/>
          </a:xfrm>
          <a:prstGeom prst="roundRect">
            <a:avLst>
              <a:gd fmla="val 16667" name="adj"/>
            </a:avLst>
          </a:prstGeom>
          <a:solidFill>
            <a:srgbClr val="00B0F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Do it yourself  </a:t>
            </a:r>
            <a:endParaRPr/>
          </a:p>
        </p:txBody>
      </p:sp>
      <p:sp>
        <p:nvSpPr>
          <p:cNvPr id="452" name="Google Shape;452;p50"/>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1: OBSERVE + UNDERSTAND | Activity 1-3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lang="en-US" sz="3000">
                <a:solidFill>
                  <a:schemeClr val="dk1"/>
                </a:solidFill>
                <a:latin typeface="IBM Plex Sans"/>
                <a:ea typeface="IBM Plex Sans"/>
                <a:cs typeface="IBM Plex Sans"/>
                <a:sym typeface="IBM Plex Sans"/>
              </a:rPr>
              <a:t>USER </a:t>
            </a:r>
            <a:r>
              <a:rPr b="1" i="0" lang="en-US" sz="3000" u="none" cap="none" strike="noStrike">
                <a:solidFill>
                  <a:schemeClr val="dk1"/>
                </a:solidFill>
                <a:latin typeface="IBM Plex Sans"/>
                <a:ea typeface="IBM Plex Sans"/>
                <a:cs typeface="IBM Plex Sans"/>
                <a:sym typeface="IBM Plex Sans"/>
              </a:rPr>
              <a:t>RESEARCH METHODS: </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 is innovation – example#1</a:t>
            </a:r>
            <a:endParaRPr/>
          </a:p>
        </p:txBody>
      </p:sp>
      <p:sp>
        <p:nvSpPr>
          <p:cNvPr id="109" name="Google Shape;109;p14"/>
          <p:cNvSpPr txBox="1"/>
          <p:nvPr>
            <p:ph idx="1" type="body"/>
          </p:nvPr>
        </p:nvSpPr>
        <p:spPr>
          <a:xfrm>
            <a:off x="838199" y="1517905"/>
            <a:ext cx="6915913" cy="13255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B0F0"/>
              </a:buClr>
              <a:buSzPts val="2800"/>
              <a:buNone/>
            </a:pPr>
            <a:r>
              <a:rPr lang="en-US">
                <a:solidFill>
                  <a:srgbClr val="00B0F0"/>
                </a:solidFill>
              </a:rPr>
              <a:t>Averting deforestation by producing bio-briquette using upcycled wastes (Uganda)</a:t>
            </a:r>
            <a:endParaRPr/>
          </a:p>
        </p:txBody>
      </p:sp>
      <p:pic>
        <p:nvPicPr>
          <p:cNvPr id="110" name="Google Shape;110;p14"/>
          <p:cNvPicPr preferRelativeResize="0"/>
          <p:nvPr/>
        </p:nvPicPr>
        <p:blipFill rotWithShape="1">
          <a:blip r:embed="rId3">
            <a:alphaModFix/>
          </a:blip>
          <a:srcRect b="0" l="0" r="0" t="0"/>
          <a:stretch/>
        </p:blipFill>
        <p:spPr>
          <a:xfrm>
            <a:off x="7726679" y="1460263"/>
            <a:ext cx="3588475" cy="2362916"/>
          </a:xfrm>
          <a:prstGeom prst="rect">
            <a:avLst/>
          </a:prstGeom>
          <a:noFill/>
          <a:ln>
            <a:noFill/>
          </a:ln>
        </p:spPr>
      </p:pic>
      <p:pic>
        <p:nvPicPr>
          <p:cNvPr id="111" name="Google Shape;111;p14"/>
          <p:cNvPicPr preferRelativeResize="0"/>
          <p:nvPr/>
        </p:nvPicPr>
        <p:blipFill rotWithShape="1">
          <a:blip r:embed="rId4">
            <a:alphaModFix/>
          </a:blip>
          <a:srcRect b="0" l="0" r="0" t="0"/>
          <a:stretch/>
        </p:blipFill>
        <p:spPr>
          <a:xfrm>
            <a:off x="7780768" y="3831421"/>
            <a:ext cx="3534386" cy="2284329"/>
          </a:xfrm>
          <a:prstGeom prst="rect">
            <a:avLst/>
          </a:prstGeom>
          <a:noFill/>
          <a:ln>
            <a:noFill/>
          </a:ln>
        </p:spPr>
      </p:pic>
      <p:sp>
        <p:nvSpPr>
          <p:cNvPr id="112" name="Google Shape;112;p14"/>
          <p:cNvSpPr txBox="1"/>
          <p:nvPr/>
        </p:nvSpPr>
        <p:spPr>
          <a:xfrm>
            <a:off x="7780768" y="6173647"/>
            <a:ext cx="323281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200"/>
              <a:buFont typeface="Calibri"/>
              <a:buNone/>
            </a:pPr>
            <a:r>
              <a:rPr b="0" i="0" lang="en-US" sz="1200" u="sng" cap="none" strike="noStrike">
                <a:solidFill>
                  <a:schemeClr val="dk1"/>
                </a:solidFill>
                <a:latin typeface="Calibri"/>
                <a:ea typeface="Calibri"/>
                <a:cs typeface="Calibri"/>
                <a:sym typeface="Calibri"/>
                <a:hlinkClick r:id="rId5">
                  <a:extLst>
                    <a:ext uri="{A12FA001-AC4F-418D-AE19-62706E023703}">
                      <ahyp:hlinkClr val="tx"/>
                    </a:ext>
                  </a:extLst>
                </a:hlinkClick>
              </a:rPr>
              <a:t>imaGen Ventures Bio-briquette Uganda Storytelling Video - YouTube</a:t>
            </a:r>
            <a:endParaRPr b="0" i="0" sz="1200" u="none" cap="none" strike="noStrike">
              <a:solidFill>
                <a:schemeClr val="dk1"/>
              </a:solidFill>
              <a:latin typeface="Calibri"/>
              <a:ea typeface="Calibri"/>
              <a:cs typeface="Calibri"/>
              <a:sym typeface="Calibri"/>
            </a:endParaRPr>
          </a:p>
        </p:txBody>
      </p:sp>
      <p:sp>
        <p:nvSpPr>
          <p:cNvPr id="113" name="Google Shape;113;p14"/>
          <p:cNvSpPr txBox="1"/>
          <p:nvPr/>
        </p:nvSpPr>
        <p:spPr>
          <a:xfrm>
            <a:off x="838198" y="3134928"/>
            <a:ext cx="6686933"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Core problem:</a:t>
            </a:r>
            <a:r>
              <a:rPr b="0" i="0" lang="en-US" sz="1800" u="none" cap="none" strike="noStrike">
                <a:solidFill>
                  <a:schemeClr val="dk1"/>
                </a:solidFill>
                <a:latin typeface="Calibri"/>
                <a:ea typeface="Calibri"/>
                <a:cs typeface="Calibri"/>
                <a:sym typeface="Calibri"/>
              </a:rPr>
              <a:t> Community households experiencing deforestation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Main cause: </a:t>
            </a:r>
            <a:r>
              <a:rPr lang="en-US" sz="1800">
                <a:solidFill>
                  <a:schemeClr val="dk1"/>
                </a:solidFill>
                <a:latin typeface="Calibri"/>
                <a:ea typeface="Calibri"/>
                <a:cs typeface="Calibri"/>
                <a:sym typeface="Calibri"/>
              </a:rPr>
              <a:t>Tree-cutting to produce charcoal</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Main effect: </a:t>
            </a:r>
            <a:r>
              <a:rPr lang="en-US" sz="1800">
                <a:solidFill>
                  <a:schemeClr val="dk1"/>
                </a:solidFill>
                <a:latin typeface="Calibri"/>
                <a:ea typeface="Calibri"/>
                <a:cs typeface="Calibri"/>
                <a:sym typeface="Calibri"/>
              </a:rPr>
              <a:t>Reduced productivity in farming leading to lower household income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Goal:</a:t>
            </a:r>
            <a:r>
              <a:rPr lang="en-US" sz="1800">
                <a:solidFill>
                  <a:schemeClr val="dk1"/>
                </a:solidFill>
                <a:latin typeface="Calibri"/>
                <a:ea typeface="Calibri"/>
                <a:cs typeface="Calibri"/>
                <a:sym typeface="Calibri"/>
              </a:rPr>
              <a:t> Prevent community from being affected by deforestation by stopping tree-cutting to produce charcoal</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Solution: </a:t>
            </a:r>
            <a:r>
              <a:rPr lang="en-US" sz="1800">
                <a:solidFill>
                  <a:schemeClr val="dk1"/>
                </a:solidFill>
                <a:latin typeface="Calibri"/>
                <a:ea typeface="Calibri"/>
                <a:cs typeface="Calibri"/>
                <a:sym typeface="Calibri"/>
              </a:rPr>
              <a:t>Production of bio-briquette through household waste upcycling</a:t>
            </a:r>
            <a:endParaRPr sz="1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descr="Image result for interview design research adolescents" id="458" name="Google Shape;458;p51"/>
          <p:cNvPicPr preferRelativeResize="0"/>
          <p:nvPr/>
        </p:nvPicPr>
        <p:blipFill rotWithShape="1">
          <a:blip r:embed="rId3">
            <a:alphaModFix/>
          </a:blip>
          <a:srcRect b="0" l="0" r="0" t="0"/>
          <a:stretch/>
        </p:blipFill>
        <p:spPr>
          <a:xfrm>
            <a:off x="6228" y="0"/>
            <a:ext cx="12192001" cy="6855697"/>
          </a:xfrm>
          <a:prstGeom prst="rect">
            <a:avLst/>
          </a:prstGeom>
          <a:noFill/>
          <a:ln>
            <a:noFill/>
          </a:ln>
        </p:spPr>
      </p:pic>
      <p:sp>
        <p:nvSpPr>
          <p:cNvPr id="459" name="Google Shape;459;p51"/>
          <p:cNvSpPr txBox="1"/>
          <p:nvPr/>
        </p:nvSpPr>
        <p:spPr>
          <a:xfrm>
            <a:off x="455900" y="5249950"/>
            <a:ext cx="8647500" cy="10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2800" u="none" cap="none" strike="noStrike">
                <a:solidFill>
                  <a:srgbClr val="000000"/>
                </a:solidFill>
                <a:highlight>
                  <a:srgbClr val="FFFFFF"/>
                </a:highlight>
                <a:latin typeface="IBM Plex Sans"/>
                <a:ea typeface="IBM Plex Sans"/>
                <a:cs typeface="IBM Plex Sans"/>
                <a:sym typeface="IBM Plex Sans"/>
              </a:rPr>
              <a:t>This involves talking to target groups to </a:t>
            </a:r>
            <a:r>
              <a:rPr b="1" i="0" lang="en-US" sz="2800" u="none" cap="none" strike="noStrike">
                <a:solidFill>
                  <a:srgbClr val="00AEFD"/>
                </a:solidFill>
                <a:highlight>
                  <a:srgbClr val="FFFFFF"/>
                </a:highlight>
                <a:latin typeface="IBM Plex Sans"/>
                <a:ea typeface="IBM Plex Sans"/>
                <a:cs typeface="IBM Plex Sans"/>
                <a:sym typeface="IBM Plex Sans"/>
              </a:rPr>
              <a:t>understand</a:t>
            </a:r>
            <a:r>
              <a:rPr b="1" i="0" lang="en-US" sz="2800" u="none" cap="none" strike="noStrike">
                <a:solidFill>
                  <a:srgbClr val="000000"/>
                </a:solidFill>
                <a:highlight>
                  <a:srgbClr val="FFFFFF"/>
                </a:highlight>
                <a:latin typeface="IBM Plex Sans"/>
                <a:ea typeface="IBM Plex Sans"/>
                <a:cs typeface="IBM Plex Sans"/>
                <a:sym typeface="IBM Plex Sans"/>
              </a:rPr>
              <a:t> how </a:t>
            </a:r>
            <a:r>
              <a:rPr b="1" i="0" lang="en-US" sz="2800" u="none" cap="none" strike="noStrike">
                <a:solidFill>
                  <a:srgbClr val="00AEFD"/>
                </a:solidFill>
                <a:highlight>
                  <a:srgbClr val="FFFFFF"/>
                </a:highlight>
                <a:latin typeface="IBM Plex Sans"/>
                <a:ea typeface="IBM Plex Sans"/>
                <a:cs typeface="IBM Plex Sans"/>
                <a:sym typeface="IBM Plex Sans"/>
              </a:rPr>
              <a:t>they see</a:t>
            </a:r>
            <a:r>
              <a:rPr b="1" i="0" lang="en-US" sz="2800" u="none" cap="none" strike="noStrike">
                <a:solidFill>
                  <a:srgbClr val="000000"/>
                </a:solidFill>
                <a:highlight>
                  <a:srgbClr val="FFFFFF"/>
                </a:highlight>
                <a:latin typeface="IBM Plex Sans"/>
                <a:ea typeface="IBM Plex Sans"/>
                <a:cs typeface="IBM Plex Sans"/>
                <a:sym typeface="IBM Plex Sans"/>
              </a:rPr>
              <a:t> the problem.  </a:t>
            </a:r>
            <a:endParaRPr b="1" i="0" sz="2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4400"/>
              <a:buFont typeface="Arial"/>
              <a:buNone/>
            </a:pPr>
            <a:r>
              <a:t/>
            </a:r>
            <a:endParaRPr b="1" i="0" sz="2800" u="none" cap="none" strike="noStrike">
              <a:solidFill>
                <a:srgbClr val="000000"/>
              </a:solidFill>
              <a:highlight>
                <a:srgbClr val="FFFFFF"/>
              </a:highlight>
              <a:latin typeface="IBM Plex Sans"/>
              <a:ea typeface="IBM Plex Sans"/>
              <a:cs typeface="IBM Plex Sans"/>
              <a:sym typeface="IBM Plex Sans"/>
            </a:endParaRPr>
          </a:p>
        </p:txBody>
      </p:sp>
      <p:sp>
        <p:nvSpPr>
          <p:cNvPr id="460" name="Google Shape;460;p51"/>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IBM Plex Sans"/>
                <a:ea typeface="IBM Plex Sans"/>
                <a:cs typeface="IBM Plex Sans"/>
                <a:sym typeface="IBM Plex Sans"/>
              </a:rPr>
              <a:t>PHASE 1: OBSERVE + UNDERSTAND | Activity 1-3 | RESEARCH METHODS</a:t>
            </a:r>
            <a:endParaRPr b="1" i="0" sz="1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rgbClr val="FFFFFF"/>
                </a:solidFill>
                <a:latin typeface="IBM Plex Sans"/>
                <a:ea typeface="IBM Plex Sans"/>
                <a:cs typeface="IBM Plex Sans"/>
                <a:sym typeface="IBM Plex Sans"/>
              </a:rPr>
              <a:t>1. TALK TO PEOPLE </a:t>
            </a:r>
            <a:endParaRPr b="1" i="0" sz="30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Image result for potty project india quicksand" id="466" name="Google Shape;466;p52"/>
          <p:cNvPicPr preferRelativeResize="0"/>
          <p:nvPr/>
        </p:nvPicPr>
        <p:blipFill rotWithShape="1">
          <a:blip r:embed="rId3">
            <a:alphaModFix/>
          </a:blip>
          <a:srcRect b="0" l="0" r="0" t="15553"/>
          <a:stretch/>
        </p:blipFill>
        <p:spPr>
          <a:xfrm>
            <a:off x="3125" y="0"/>
            <a:ext cx="12185775" cy="6858000"/>
          </a:xfrm>
          <a:prstGeom prst="rect">
            <a:avLst/>
          </a:prstGeom>
          <a:noFill/>
          <a:ln>
            <a:noFill/>
          </a:ln>
        </p:spPr>
      </p:pic>
      <p:sp>
        <p:nvSpPr>
          <p:cNvPr id="467" name="Google Shape;467;p52"/>
          <p:cNvSpPr txBox="1"/>
          <p:nvPr/>
        </p:nvSpPr>
        <p:spPr>
          <a:xfrm>
            <a:off x="455900" y="5029350"/>
            <a:ext cx="8647500" cy="10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2800" u="none" cap="none" strike="noStrike">
                <a:solidFill>
                  <a:srgbClr val="000000"/>
                </a:solidFill>
                <a:highlight>
                  <a:srgbClr val="FFFFFF"/>
                </a:highlight>
                <a:latin typeface="IBM Plex Sans"/>
                <a:ea typeface="IBM Plex Sans"/>
                <a:cs typeface="IBM Plex Sans"/>
                <a:sym typeface="IBM Plex Sans"/>
              </a:rPr>
              <a:t>This involves </a:t>
            </a:r>
            <a:r>
              <a:rPr b="1" i="0" lang="en-US" sz="2800" u="none" cap="none" strike="noStrike">
                <a:solidFill>
                  <a:srgbClr val="00AEFD"/>
                </a:solidFill>
                <a:highlight>
                  <a:srgbClr val="FFFFFF"/>
                </a:highlight>
                <a:latin typeface="IBM Plex Sans"/>
                <a:ea typeface="IBM Plex Sans"/>
                <a:cs typeface="IBM Plex Sans"/>
                <a:sym typeface="IBM Plex Sans"/>
              </a:rPr>
              <a:t>observing people</a:t>
            </a:r>
            <a:r>
              <a:rPr b="1" i="0" lang="en-US" sz="2800" u="none" cap="none" strike="noStrike">
                <a:solidFill>
                  <a:srgbClr val="000000"/>
                </a:solidFill>
                <a:highlight>
                  <a:srgbClr val="FFFFFF"/>
                </a:highlight>
                <a:latin typeface="IBM Plex Sans"/>
                <a:ea typeface="IBM Plex Sans"/>
                <a:cs typeface="IBM Plex Sans"/>
                <a:sym typeface="IBM Plex Sans"/>
              </a:rPr>
              <a:t> interacting with a situation to see all the different aspects of the problem. </a:t>
            </a:r>
            <a:endParaRPr b="1" i="0" sz="2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2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2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4400"/>
              <a:buFont typeface="Arial"/>
              <a:buNone/>
            </a:pPr>
            <a:r>
              <a:t/>
            </a:r>
            <a:endParaRPr b="1" i="0" sz="2800" u="none" cap="none" strike="noStrike">
              <a:solidFill>
                <a:srgbClr val="000000"/>
              </a:solidFill>
              <a:highlight>
                <a:srgbClr val="FFFFFF"/>
              </a:highlight>
              <a:latin typeface="IBM Plex Sans"/>
              <a:ea typeface="IBM Plex Sans"/>
              <a:cs typeface="IBM Plex Sans"/>
              <a:sym typeface="IBM Plex Sans"/>
            </a:endParaRPr>
          </a:p>
        </p:txBody>
      </p:sp>
      <p:sp>
        <p:nvSpPr>
          <p:cNvPr id="468" name="Google Shape;468;p52"/>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IBM Plex Sans"/>
                <a:ea typeface="IBM Plex Sans"/>
                <a:cs typeface="IBM Plex Sans"/>
                <a:sym typeface="IBM Plex Sans"/>
              </a:rPr>
              <a:t>PHASE 1: OBSERVE + UNDERSTAND | Activity 1-3 | RESEARCH METHODS</a:t>
            </a:r>
            <a:endParaRPr b="1" i="0" sz="1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rgbClr val="FFFFFF"/>
                </a:solidFill>
                <a:latin typeface="IBM Plex Sans"/>
                <a:ea typeface="IBM Plex Sans"/>
                <a:cs typeface="IBM Plex Sans"/>
                <a:sym typeface="IBM Plex Sans"/>
              </a:rPr>
              <a:t>2. OBSERVE PEOPLE </a:t>
            </a:r>
            <a:endParaRPr b="1" i="0" sz="30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descr="Image result for blind stick iit india" id="474" name="Google Shape;474;p53"/>
          <p:cNvPicPr preferRelativeResize="0"/>
          <p:nvPr/>
        </p:nvPicPr>
        <p:blipFill rotWithShape="1">
          <a:blip r:embed="rId3">
            <a:alphaModFix/>
          </a:blip>
          <a:srcRect b="0" l="1560" r="1463" t="1891"/>
          <a:stretch/>
        </p:blipFill>
        <p:spPr>
          <a:xfrm>
            <a:off x="6225" y="0"/>
            <a:ext cx="12191999" cy="6858000"/>
          </a:xfrm>
          <a:prstGeom prst="rect">
            <a:avLst/>
          </a:prstGeom>
          <a:noFill/>
          <a:ln>
            <a:noFill/>
          </a:ln>
        </p:spPr>
      </p:pic>
      <p:sp>
        <p:nvSpPr>
          <p:cNvPr id="475" name="Google Shape;475;p53"/>
          <p:cNvSpPr txBox="1"/>
          <p:nvPr/>
        </p:nvSpPr>
        <p:spPr>
          <a:xfrm>
            <a:off x="455900" y="5249950"/>
            <a:ext cx="8647500" cy="10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2800" u="none" cap="none" strike="noStrike">
                <a:solidFill>
                  <a:srgbClr val="000000"/>
                </a:solidFill>
                <a:highlight>
                  <a:srgbClr val="FFFFFF"/>
                </a:highlight>
                <a:latin typeface="IBM Plex Sans"/>
                <a:ea typeface="IBM Plex Sans"/>
                <a:cs typeface="IBM Plex Sans"/>
                <a:sym typeface="IBM Plex Sans"/>
              </a:rPr>
              <a:t>This involves </a:t>
            </a:r>
            <a:r>
              <a:rPr b="1" i="0" lang="en-US" sz="2800" u="none" cap="none" strike="noStrike">
                <a:solidFill>
                  <a:srgbClr val="00AEFD"/>
                </a:solidFill>
                <a:highlight>
                  <a:srgbClr val="FFFFFF"/>
                </a:highlight>
                <a:latin typeface="IBM Plex Sans"/>
                <a:ea typeface="IBM Plex Sans"/>
                <a:cs typeface="IBM Plex Sans"/>
                <a:sym typeface="IBM Plex Sans"/>
              </a:rPr>
              <a:t>experiencing the situation yourself</a:t>
            </a:r>
            <a:r>
              <a:rPr b="1" i="0" lang="en-US" sz="2800" u="none" cap="none" strike="noStrike">
                <a:solidFill>
                  <a:srgbClr val="000000"/>
                </a:solidFill>
                <a:highlight>
                  <a:srgbClr val="FFFFFF"/>
                </a:highlight>
                <a:latin typeface="IBM Plex Sans"/>
                <a:ea typeface="IBM Plex Sans"/>
                <a:cs typeface="IBM Plex Sans"/>
                <a:sym typeface="IBM Plex Sans"/>
              </a:rPr>
              <a:t>, to better understand the other person’s point of view. </a:t>
            </a:r>
            <a:endParaRPr b="1" i="0" sz="2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2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2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4400"/>
              <a:buFont typeface="Arial"/>
              <a:buNone/>
            </a:pPr>
            <a:r>
              <a:t/>
            </a:r>
            <a:endParaRPr b="1" i="0" sz="2800" u="none" cap="none" strike="noStrike">
              <a:solidFill>
                <a:srgbClr val="000000"/>
              </a:solidFill>
              <a:highlight>
                <a:srgbClr val="FFFFFF"/>
              </a:highlight>
              <a:latin typeface="IBM Plex Sans"/>
              <a:ea typeface="IBM Plex Sans"/>
              <a:cs typeface="IBM Plex Sans"/>
              <a:sym typeface="IBM Plex Sans"/>
            </a:endParaRPr>
          </a:p>
        </p:txBody>
      </p:sp>
      <p:sp>
        <p:nvSpPr>
          <p:cNvPr id="476" name="Google Shape;476;p53"/>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IBM Plex Sans"/>
                <a:ea typeface="IBM Plex Sans"/>
                <a:cs typeface="IBM Plex Sans"/>
                <a:sym typeface="IBM Plex Sans"/>
              </a:rPr>
              <a:t>PHASE 1: OBSERVE + UNDERSTAND | Activity 1-3 | RESEARCH METHODS</a:t>
            </a:r>
            <a:endParaRPr b="1" i="0" sz="1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rgbClr val="FFFFFF"/>
                </a:solidFill>
                <a:latin typeface="IBM Plex Sans"/>
                <a:ea typeface="IBM Plex Sans"/>
                <a:cs typeface="IBM Plex Sans"/>
                <a:sym typeface="IBM Plex Sans"/>
              </a:rPr>
              <a:t>3. DO IT YOURSELF</a:t>
            </a:r>
            <a:endParaRPr b="1" i="0" sz="30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4"/>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483" name="Google Shape;483;p54"/>
          <p:cNvSpPr txBox="1"/>
          <p:nvPr/>
        </p:nvSpPr>
        <p:spPr>
          <a:xfrm>
            <a:off x="1168225" y="1408175"/>
            <a:ext cx="90531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1: OBSERVE + UNDERSTAND | Activity 1-4</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CONDUCTING</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USER RESEARCH</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BM Plex Sans"/>
                <a:ea typeface="IBM Plex Sans"/>
                <a:cs typeface="IBM Plex Sans"/>
                <a:sym typeface="IBM Plex Sans"/>
              </a:rPr>
              <a:t>USER INTERVIEW + OBSERVATION</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484" name="Google Shape;484;p54"/>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5"/>
          <p:cNvSpPr txBox="1"/>
          <p:nvPr/>
        </p:nvSpPr>
        <p:spPr>
          <a:xfrm>
            <a:off x="594294" y="2932775"/>
            <a:ext cx="5501700" cy="155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B0F0"/>
                </a:solidFill>
                <a:latin typeface="IBM Plex Sans"/>
                <a:ea typeface="IBM Plex Sans"/>
                <a:cs typeface="IBM Plex Sans"/>
                <a:sym typeface="IBM Plex Sans"/>
              </a:rPr>
              <a:t>Talk to target users and other stakeholders to understand their needs, motivations and behaviors first hand. </a:t>
            </a:r>
            <a:endParaRPr b="1" i="0" sz="2400" u="none" cap="none" strike="noStrike">
              <a:solidFill>
                <a:srgbClr val="00B0F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4400"/>
              <a:buFont typeface="Arial"/>
              <a:buNone/>
            </a:pPr>
            <a:r>
              <a:t/>
            </a:r>
            <a:endParaRPr b="1" i="0" sz="2400" u="none" cap="none" strike="noStrike">
              <a:solidFill>
                <a:srgbClr val="00B0F0"/>
              </a:solidFill>
              <a:latin typeface="IBM Plex Sans"/>
              <a:ea typeface="IBM Plex Sans"/>
              <a:cs typeface="IBM Plex Sans"/>
              <a:sym typeface="IBM Plex Sans"/>
            </a:endParaRPr>
          </a:p>
        </p:txBody>
      </p:sp>
      <p:sp>
        <p:nvSpPr>
          <p:cNvPr id="491" name="Google Shape;491;p55"/>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1: OBSERVE + UNDERSTAND | Activity 1-4</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HOW TO DO USER INTERVIEWS?</a:t>
            </a:r>
            <a:endParaRPr b="1" i="0" sz="3000" u="none" cap="none" strike="noStrike">
              <a:solidFill>
                <a:srgbClr val="000000"/>
              </a:solidFill>
              <a:latin typeface="IBM Plex Sans"/>
              <a:ea typeface="IBM Plex Sans"/>
              <a:cs typeface="IBM Plex Sans"/>
              <a:sym typeface="IBM Plex Sans"/>
            </a:endParaRPr>
          </a:p>
        </p:txBody>
      </p:sp>
      <p:sp>
        <p:nvSpPr>
          <p:cNvPr id="492" name="Google Shape;492;p55"/>
          <p:cNvSpPr txBox="1"/>
          <p:nvPr/>
        </p:nvSpPr>
        <p:spPr>
          <a:xfrm>
            <a:off x="6679500" y="2604128"/>
            <a:ext cx="4899900" cy="3834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B0F0"/>
              </a:buClr>
              <a:buSzPts val="2000"/>
              <a:buFont typeface="Calibri"/>
              <a:buNone/>
            </a:pPr>
            <a:r>
              <a:rPr b="1" i="0" lang="en-US" sz="1800" u="none" cap="none" strike="noStrike">
                <a:solidFill>
                  <a:srgbClr val="00AEFD"/>
                </a:solidFill>
                <a:latin typeface="IBM Plex Sans"/>
                <a:ea typeface="IBM Plex Sans"/>
                <a:cs typeface="IBM Plex Sans"/>
                <a:sym typeface="IBM Plex Sans"/>
              </a:rPr>
              <a:t>Identifying and recruiting interviewees</a:t>
            </a:r>
            <a:endParaRPr b="1" i="0" sz="1800" u="none" cap="none" strike="noStrike">
              <a:solidFill>
                <a:srgbClr val="000000"/>
              </a:solidFill>
              <a:latin typeface="IBM Plex Sans"/>
              <a:ea typeface="IBM Plex Sans"/>
              <a:cs typeface="IBM Plex Sans"/>
              <a:sym typeface="IBM Plex Sans"/>
            </a:endParaRPr>
          </a:p>
        </p:txBody>
      </p:sp>
      <p:sp>
        <p:nvSpPr>
          <p:cNvPr id="493" name="Google Shape;493;p55"/>
          <p:cNvSpPr txBox="1"/>
          <p:nvPr/>
        </p:nvSpPr>
        <p:spPr>
          <a:xfrm>
            <a:off x="6679498" y="2899202"/>
            <a:ext cx="4245300" cy="3834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2000"/>
              <a:buFont typeface="Calibri"/>
              <a:buNone/>
            </a:pPr>
            <a:r>
              <a:rPr b="0" i="0" lang="en-US" sz="1800" u="none" cap="none" strike="noStrike">
                <a:solidFill>
                  <a:srgbClr val="3F3F3F"/>
                </a:solidFill>
                <a:latin typeface="Calibri"/>
                <a:ea typeface="Calibri"/>
                <a:cs typeface="Calibri"/>
                <a:sym typeface="Calibri"/>
              </a:rPr>
              <a:t>From your stakeholder map, identify which groups are most closely connected to your problem.</a:t>
            </a:r>
            <a:endParaRPr b="0" i="0" sz="1800" u="none" cap="none" strike="noStrike">
              <a:solidFill>
                <a:srgbClr val="000000"/>
              </a:solidFill>
              <a:latin typeface="Arial"/>
              <a:ea typeface="Arial"/>
              <a:cs typeface="Arial"/>
              <a:sym typeface="Arial"/>
            </a:endParaRPr>
          </a:p>
        </p:txBody>
      </p:sp>
      <p:sp>
        <p:nvSpPr>
          <p:cNvPr id="494" name="Google Shape;494;p55"/>
          <p:cNvSpPr txBox="1"/>
          <p:nvPr/>
        </p:nvSpPr>
        <p:spPr>
          <a:xfrm>
            <a:off x="6679501" y="3988228"/>
            <a:ext cx="4578600" cy="3834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B0F0"/>
              </a:buClr>
              <a:buSzPts val="2000"/>
              <a:buFont typeface="Calibri"/>
              <a:buNone/>
            </a:pPr>
            <a:r>
              <a:rPr b="1" i="0" lang="en-US" sz="1800" u="none" cap="none" strike="noStrike">
                <a:solidFill>
                  <a:srgbClr val="00AEFD"/>
                </a:solidFill>
                <a:latin typeface="IBM Plex Sans"/>
                <a:ea typeface="IBM Plex Sans"/>
                <a:cs typeface="IBM Plex Sans"/>
                <a:sym typeface="IBM Plex Sans"/>
              </a:rPr>
              <a:t>Develop 3 to 5 interview questions</a:t>
            </a:r>
            <a:endParaRPr b="1" i="0" sz="1800" u="none" cap="none" strike="noStrike">
              <a:solidFill>
                <a:srgbClr val="000000"/>
              </a:solidFill>
              <a:latin typeface="IBM Plex Sans"/>
              <a:ea typeface="IBM Plex Sans"/>
              <a:cs typeface="IBM Plex Sans"/>
              <a:sym typeface="IBM Plex Sans"/>
            </a:endParaRPr>
          </a:p>
        </p:txBody>
      </p:sp>
      <p:sp>
        <p:nvSpPr>
          <p:cNvPr id="495" name="Google Shape;495;p55"/>
          <p:cNvSpPr txBox="1"/>
          <p:nvPr/>
        </p:nvSpPr>
        <p:spPr>
          <a:xfrm>
            <a:off x="6679500" y="4283303"/>
            <a:ext cx="4463100" cy="3834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2000"/>
              <a:buFont typeface="Calibri"/>
              <a:buNone/>
            </a:pPr>
            <a:r>
              <a:rPr b="0" i="0" lang="en-US" sz="1800" u="none" cap="none" strike="noStrike">
                <a:solidFill>
                  <a:srgbClr val="3F3F3F"/>
                </a:solidFill>
                <a:latin typeface="Calibri"/>
                <a:ea typeface="Calibri"/>
                <a:cs typeface="Calibri"/>
                <a:sym typeface="Calibri"/>
              </a:rPr>
              <a:t>Questions should help us explore our assumptions; consider asking about things you think you already know about the problem.</a:t>
            </a:r>
            <a:endParaRPr b="0" i="0" sz="1800" u="none" cap="none" strike="noStrike">
              <a:solidFill>
                <a:srgbClr val="000000"/>
              </a:solidFill>
              <a:latin typeface="Arial"/>
              <a:ea typeface="Arial"/>
              <a:cs typeface="Arial"/>
              <a:sym typeface="Arial"/>
            </a:endParaRPr>
          </a:p>
        </p:txBody>
      </p:sp>
      <p:sp>
        <p:nvSpPr>
          <p:cNvPr id="496" name="Google Shape;496;p55"/>
          <p:cNvSpPr/>
          <p:nvPr/>
        </p:nvSpPr>
        <p:spPr>
          <a:xfrm>
            <a:off x="5855544" y="2708443"/>
            <a:ext cx="480900" cy="480900"/>
          </a:xfrm>
          <a:prstGeom prst="ellipse">
            <a:avLst/>
          </a:prstGeom>
          <a:solidFill>
            <a:srgbClr val="FFFFFF"/>
          </a:solidFill>
          <a:ln cap="flat" cmpd="sng" w="38100">
            <a:solidFill>
              <a:srgbClr val="5B9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B9BD5"/>
                </a:solidFill>
                <a:latin typeface="IBM Plex Sans"/>
                <a:ea typeface="IBM Plex Sans"/>
                <a:cs typeface="IBM Plex Sans"/>
                <a:sym typeface="IBM Plex Sans"/>
              </a:rPr>
              <a:t>1</a:t>
            </a:r>
            <a:endParaRPr b="1" i="0" sz="1800" u="none" cap="none" strike="noStrike">
              <a:solidFill>
                <a:srgbClr val="5B9BD5"/>
              </a:solidFill>
              <a:latin typeface="IBM Plex Sans"/>
              <a:ea typeface="IBM Plex Sans"/>
              <a:cs typeface="IBM Plex Sans"/>
              <a:sym typeface="IBM Plex Sans"/>
            </a:endParaRPr>
          </a:p>
        </p:txBody>
      </p:sp>
      <p:sp>
        <p:nvSpPr>
          <p:cNvPr id="497" name="Google Shape;497;p55"/>
          <p:cNvSpPr/>
          <p:nvPr/>
        </p:nvSpPr>
        <p:spPr>
          <a:xfrm>
            <a:off x="5855544" y="4088018"/>
            <a:ext cx="480900" cy="480900"/>
          </a:xfrm>
          <a:prstGeom prst="ellipse">
            <a:avLst/>
          </a:prstGeom>
          <a:solidFill>
            <a:srgbClr val="FFFFFF"/>
          </a:solidFill>
          <a:ln cap="flat" cmpd="sng" w="38100">
            <a:solidFill>
              <a:srgbClr val="5B9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B9BD5"/>
                </a:solidFill>
                <a:latin typeface="IBM Plex Sans"/>
                <a:ea typeface="IBM Plex Sans"/>
                <a:cs typeface="IBM Plex Sans"/>
                <a:sym typeface="IBM Plex Sans"/>
              </a:rPr>
              <a:t>2</a:t>
            </a:r>
            <a:endParaRPr b="1" i="0" sz="1800" u="none" cap="none" strike="noStrike">
              <a:solidFill>
                <a:srgbClr val="5B9BD5"/>
              </a:solidFill>
              <a:latin typeface="IBM Plex Sans"/>
              <a:ea typeface="IBM Plex Sans"/>
              <a:cs typeface="IBM Plex Sans"/>
              <a:sym typeface="IBM Plex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1: OBSERVE + UNDERSTAND </a:t>
            </a:r>
            <a:r>
              <a:rPr b="1" i="0" lang="en-US" sz="1400" u="none" cap="none" strike="noStrike">
                <a:solidFill>
                  <a:srgbClr val="000000"/>
                </a:solidFill>
                <a:latin typeface="IBM Plex Sans"/>
                <a:ea typeface="IBM Plex Sans"/>
                <a:cs typeface="IBM Plex Sans"/>
                <a:sym typeface="IBM Plex Sans"/>
              </a:rPr>
              <a:t>| Activity 1-</a:t>
            </a:r>
            <a:r>
              <a:rPr b="1" lang="en-US" sz="1400">
                <a:solidFill>
                  <a:schemeClr val="dk1"/>
                </a:solidFill>
                <a:latin typeface="IBM Plex Sans"/>
                <a:ea typeface="IBM Plex Sans"/>
                <a:cs typeface="IBM Plex Sans"/>
                <a:sym typeface="IBM Plex Sans"/>
              </a:rPr>
              <a:t>4</a:t>
            </a:r>
            <a:r>
              <a:rPr b="1" i="0" lang="en-US" sz="1400" u="none" cap="none" strike="noStrike">
                <a:solidFill>
                  <a:schemeClr val="dk1"/>
                </a:solidFill>
                <a:latin typeface="IBM Plex Sans"/>
                <a:ea typeface="IBM Plex Sans"/>
                <a:cs typeface="IBM Plex Sans"/>
                <a:sym typeface="IBM Plex Sans"/>
              </a:rPr>
              <a:t> </a:t>
            </a:r>
            <a:endParaRPr b="1" i="0" sz="1400" u="none" cap="none" strike="noStrike">
              <a:solidFill>
                <a:schemeClr val="dk1"/>
              </a:solidFill>
              <a:latin typeface="IBM Plex Sans"/>
              <a:ea typeface="IBM Plex Sans"/>
              <a:cs typeface="IBM Plex Sans"/>
              <a:sym typeface="IBM Plex Sans"/>
            </a:endParaRPr>
          </a:p>
          <a:p>
            <a:pPr indent="0" lvl="0" marL="0" marR="0" rtl="0" algn="l">
              <a:spcBef>
                <a:spcPts val="0"/>
              </a:spcBef>
              <a:spcAft>
                <a:spcPts val="0"/>
              </a:spcAft>
              <a:buClr>
                <a:schemeClr val="dk1"/>
              </a:buClr>
              <a:buSzPts val="7200"/>
              <a:buFont typeface="Arial"/>
              <a:buNone/>
            </a:pPr>
            <a:r>
              <a:rPr b="1" lang="en-US" sz="7200">
                <a:solidFill>
                  <a:schemeClr val="lt1"/>
                </a:solidFill>
                <a:latin typeface="IBM Plex Sans"/>
                <a:ea typeface="IBM Plex Sans"/>
                <a:cs typeface="IBM Plex Sans"/>
                <a:sym typeface="IBM Plex Sans"/>
              </a:rPr>
              <a:t>CONDUCTING</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7200"/>
              <a:buFont typeface="Arial"/>
              <a:buNone/>
            </a:pPr>
            <a:r>
              <a:rPr b="1" lang="en-US" sz="7200">
                <a:solidFill>
                  <a:schemeClr val="lt1"/>
                </a:solidFill>
                <a:latin typeface="IBM Plex Sans"/>
                <a:ea typeface="IBM Plex Sans"/>
                <a:cs typeface="IBM Plex Sans"/>
                <a:sym typeface="IBM Plex Sans"/>
              </a:rPr>
              <a:t>USER RESEARCH</a:t>
            </a:r>
            <a:endParaRPr b="1" sz="3000">
              <a:solidFill>
                <a:schemeClr val="dk1"/>
              </a:solidFill>
              <a:latin typeface="IBM Plex Sans"/>
              <a:ea typeface="IBM Plex Sans"/>
              <a:cs typeface="IBM Plex Sans"/>
              <a:sym typeface="IBM Plex Sans"/>
            </a:endParaRPr>
          </a:p>
        </p:txBody>
      </p:sp>
      <p:sp>
        <p:nvSpPr>
          <p:cNvPr id="503" name="Google Shape;503;p56"/>
          <p:cNvSpPr txBox="1"/>
          <p:nvPr/>
        </p:nvSpPr>
        <p:spPr>
          <a:xfrm>
            <a:off x="682781" y="1351912"/>
            <a:ext cx="10829700" cy="68251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B0F0"/>
              </a:buClr>
              <a:buSzPts val="2000"/>
              <a:buFont typeface="Calibri"/>
              <a:buNone/>
            </a:pPr>
            <a:r>
              <a:rPr b="1" i="0" lang="en-US" sz="3600" u="none" cap="none" strike="noStrike">
                <a:solidFill>
                  <a:srgbClr val="00AEFD"/>
                </a:solidFill>
                <a:latin typeface="IBM Plex Sans"/>
                <a:ea typeface="IBM Plex Sans"/>
                <a:cs typeface="IBM Plex Sans"/>
                <a:sym typeface="IBM Plex Sans"/>
              </a:rPr>
              <a:t>When developing 3 interview questions…</a:t>
            </a:r>
            <a:endParaRPr b="1" i="0" sz="36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t/>
            </a:r>
            <a:endParaRPr b="1" sz="3600">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B0F0"/>
              </a:buClr>
              <a:buSzPts val="2000"/>
              <a:buFont typeface="Calibri"/>
              <a:buNone/>
            </a:pPr>
            <a:r>
              <a:t/>
            </a:r>
            <a:endParaRPr b="1" i="0" sz="36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B0F0"/>
              </a:buClr>
              <a:buSzPts val="2000"/>
              <a:buFont typeface="Calibri"/>
              <a:buNone/>
            </a:pPr>
            <a:r>
              <a:t/>
            </a:r>
            <a:endParaRPr b="1" i="0" sz="3600" u="none" cap="none" strike="noStrike">
              <a:solidFill>
                <a:srgbClr val="000000"/>
              </a:solidFill>
              <a:latin typeface="IBM Plex Sans"/>
              <a:ea typeface="IBM Plex Sans"/>
              <a:cs typeface="IBM Plex Sans"/>
              <a:sym typeface="IBM Plex Sans"/>
            </a:endParaRPr>
          </a:p>
        </p:txBody>
      </p:sp>
      <p:sp>
        <p:nvSpPr>
          <p:cNvPr id="504" name="Google Shape;504;p56"/>
          <p:cNvSpPr txBox="1"/>
          <p:nvPr/>
        </p:nvSpPr>
        <p:spPr>
          <a:xfrm>
            <a:off x="678144" y="2436942"/>
            <a:ext cx="10824045" cy="34163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Try </a:t>
            </a:r>
            <a:r>
              <a:rPr b="1" lang="en-US" sz="2400" u="sng">
                <a:solidFill>
                  <a:schemeClr val="dk1"/>
                </a:solidFill>
                <a:latin typeface="Calibri"/>
                <a:ea typeface="Calibri"/>
                <a:cs typeface="Calibri"/>
                <a:sym typeface="Calibri"/>
              </a:rPr>
              <a:t>not</a:t>
            </a:r>
            <a:r>
              <a:rPr lang="en-US" sz="2400">
                <a:solidFill>
                  <a:schemeClr val="dk1"/>
                </a:solidFill>
                <a:latin typeface="Calibri"/>
                <a:ea typeface="Calibri"/>
                <a:cs typeface="Calibri"/>
                <a:sym typeface="Calibri"/>
              </a:rPr>
              <a:t> to ask leading questions. A leading question encourages interviewees to give a certain kind of answer (e.g. Don’t ask “How angry were you?” Instead ask “How did that make you feel?”</a:t>
            </a:r>
            <a:endParaRPr/>
          </a:p>
          <a:p>
            <a:pPr indent="-285750" lvl="0" marL="285750" marR="0" rtl="0" algn="l">
              <a:spcBef>
                <a:spcPts val="0"/>
              </a:spcBef>
              <a:spcAft>
                <a:spcPts val="0"/>
              </a:spcAft>
              <a:buClr>
                <a:schemeClr val="dk1"/>
              </a:buClr>
              <a:buSzPts val="2400"/>
              <a:buFont typeface="Arial"/>
              <a:buChar char="•"/>
            </a:pPr>
            <a:r>
              <a:rPr b="1" lang="en-US" sz="2400" u="sng">
                <a:solidFill>
                  <a:schemeClr val="dk1"/>
                </a:solidFill>
                <a:latin typeface="Calibri"/>
                <a:ea typeface="Calibri"/>
                <a:cs typeface="Calibri"/>
                <a:sym typeface="Calibri"/>
              </a:rPr>
              <a:t>Avoid</a:t>
            </a:r>
            <a:r>
              <a:rPr lang="en-US" sz="2400">
                <a:solidFill>
                  <a:schemeClr val="dk1"/>
                </a:solidFill>
                <a:latin typeface="Calibri"/>
                <a:ea typeface="Calibri"/>
                <a:cs typeface="Calibri"/>
                <a:sym typeface="Calibri"/>
              </a:rPr>
              <a:t> yes/no questions – they don’t go anywhere!</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goal is to have users </a:t>
            </a:r>
            <a:r>
              <a:rPr b="1" i="1" lang="en-US" sz="2400">
                <a:solidFill>
                  <a:schemeClr val="dk1"/>
                </a:solidFill>
                <a:latin typeface="Calibri"/>
                <a:ea typeface="Calibri"/>
                <a:cs typeface="Calibri"/>
                <a:sym typeface="Calibri"/>
              </a:rPr>
              <a:t>tell us a story</a:t>
            </a:r>
            <a:r>
              <a:rPr lang="en-US" sz="2400">
                <a:solidFill>
                  <a:schemeClr val="dk1"/>
                </a:solidFill>
                <a:latin typeface="Calibri"/>
                <a:ea typeface="Calibri"/>
                <a:cs typeface="Calibri"/>
                <a:sym typeface="Calibri"/>
              </a:rPr>
              <a:t>. Every question is a starting point; you will use follow up questions to go deeper. </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Questions should </a:t>
            </a:r>
            <a:r>
              <a:rPr b="1" lang="en-US" sz="2400">
                <a:solidFill>
                  <a:schemeClr val="dk1"/>
                </a:solidFill>
                <a:latin typeface="Calibri"/>
                <a:ea typeface="Calibri"/>
                <a:cs typeface="Calibri"/>
                <a:sym typeface="Calibri"/>
              </a:rPr>
              <a:t>start broad and concrete</a:t>
            </a:r>
            <a:r>
              <a:rPr lang="en-US" sz="2400">
                <a:solidFill>
                  <a:schemeClr val="dk1"/>
                </a:solidFill>
                <a:latin typeface="Calibri"/>
                <a:ea typeface="Calibri"/>
                <a:cs typeface="Calibri"/>
                <a:sym typeface="Calibri"/>
              </a:rPr>
              <a:t> (e.g. “Have you ever had a problem with [your problem]?”) and </a:t>
            </a:r>
            <a:r>
              <a:rPr b="1" lang="en-US" sz="2400">
                <a:solidFill>
                  <a:schemeClr val="dk1"/>
                </a:solidFill>
                <a:latin typeface="Calibri"/>
                <a:ea typeface="Calibri"/>
                <a:cs typeface="Calibri"/>
                <a:sym typeface="Calibri"/>
              </a:rPr>
              <a:t>move to specific and abstract</a:t>
            </a:r>
            <a:r>
              <a:rPr lang="en-US" sz="2400">
                <a:solidFill>
                  <a:schemeClr val="dk1"/>
                </a:solidFill>
                <a:latin typeface="Calibri"/>
                <a:ea typeface="Calibri"/>
                <a:cs typeface="Calibri"/>
                <a:sym typeface="Calibri"/>
              </a:rPr>
              <a:t> (e.g. “What motivated you to make that choice?”)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7"/>
          <p:cNvSpPr txBox="1"/>
          <p:nvPr/>
        </p:nvSpPr>
        <p:spPr>
          <a:xfrm>
            <a:off x="372500" y="2910947"/>
            <a:ext cx="56265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00B0F0"/>
                </a:solidFill>
                <a:latin typeface="IBM Plex Sans"/>
                <a:ea typeface="IBM Plex Sans"/>
                <a:cs typeface="IBM Plex Sans"/>
                <a:sym typeface="IBM Plex Sans"/>
              </a:rPr>
              <a:t>To observe or personally experience the issue, by going to the environment or facing a similar situation.</a:t>
            </a:r>
            <a:endParaRPr b="1" i="0" sz="2400" u="none" cap="none" strike="noStrike">
              <a:solidFill>
                <a:srgbClr val="00B0F0"/>
              </a:solidFill>
              <a:latin typeface="IBM Plex Sans"/>
              <a:ea typeface="IBM Plex Sans"/>
              <a:cs typeface="IBM Plex Sans"/>
              <a:sym typeface="IBM Plex Sans"/>
            </a:endParaRPr>
          </a:p>
        </p:txBody>
      </p:sp>
      <p:sp>
        <p:nvSpPr>
          <p:cNvPr id="511" name="Google Shape;511;p57"/>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rPr b="1" lang="en-US" sz="1400">
                <a:solidFill>
                  <a:schemeClr val="dk1"/>
                </a:solidFill>
                <a:latin typeface="IBM Plex Sans"/>
                <a:ea typeface="IBM Plex Sans"/>
                <a:cs typeface="IBM Plex Sans"/>
                <a:sym typeface="IBM Plex Sans"/>
              </a:rPr>
              <a:t>PHASE 1: OBSERVE + UNDERSTAND | Activity 1-4</a:t>
            </a:r>
            <a:endParaRPr b="1" sz="1400">
              <a:solidFill>
                <a:schemeClr val="dk1"/>
              </a:solidFill>
              <a:latin typeface="IBM Plex Sans"/>
              <a:ea typeface="IBM Plex Sans"/>
              <a:cs typeface="IBM Plex Sans"/>
              <a:sym typeface="IBM Plex Sans"/>
            </a:endParaRPr>
          </a:p>
          <a:p>
            <a:pPr indent="0" lvl="0" marL="0" marR="0" rtl="0" algn="l">
              <a:spcBef>
                <a:spcPts val="0"/>
              </a:spcBef>
              <a:spcAft>
                <a:spcPts val="0"/>
              </a:spcAft>
              <a:buClr>
                <a:schemeClr val="dk1"/>
              </a:buClr>
              <a:buSzPts val="3000"/>
              <a:buFont typeface="Arial"/>
              <a:buNone/>
            </a:pPr>
            <a:r>
              <a:rPr b="1" lang="en-US" sz="3000">
                <a:solidFill>
                  <a:schemeClr val="dk1"/>
                </a:solidFill>
                <a:latin typeface="IBM Plex Sans"/>
                <a:ea typeface="IBM Plex Sans"/>
                <a:cs typeface="IBM Plex Sans"/>
                <a:sym typeface="IBM Plex Sans"/>
              </a:rPr>
              <a:t>HOW TO OBSERVE A PROBLEM?</a:t>
            </a:r>
            <a:endParaRPr b="1" sz="3000">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t/>
            </a:r>
            <a:endParaRPr b="1" sz="1800">
              <a:solidFill>
                <a:schemeClr val="dk1"/>
              </a:solidFill>
              <a:latin typeface="IBM Plex Sans"/>
              <a:ea typeface="IBM Plex Sans"/>
              <a:cs typeface="IBM Plex Sans"/>
              <a:sym typeface="IBM Plex Sans"/>
            </a:endParaRPr>
          </a:p>
        </p:txBody>
      </p:sp>
      <p:sp>
        <p:nvSpPr>
          <p:cNvPr id="512" name="Google Shape;512;p57"/>
          <p:cNvSpPr txBox="1"/>
          <p:nvPr/>
        </p:nvSpPr>
        <p:spPr>
          <a:xfrm>
            <a:off x="7058325" y="1529975"/>
            <a:ext cx="4899900" cy="3834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rgbClr val="00AEFD"/>
                </a:solidFill>
                <a:latin typeface="IBM Plex Sans"/>
                <a:ea typeface="IBM Plex Sans"/>
                <a:cs typeface="IBM Plex Sans"/>
                <a:sym typeface="IBM Plex Sans"/>
              </a:rPr>
              <a:t>Identifying what and who needs to be observed/experienced ?  </a:t>
            </a:r>
            <a:endParaRPr b="1" i="0" sz="18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B0F0"/>
              </a:buClr>
              <a:buSzPts val="2000"/>
              <a:buFont typeface="Calibri"/>
              <a:buNone/>
            </a:pPr>
            <a:r>
              <a:t/>
            </a:r>
            <a:endParaRPr b="1" i="0" sz="1800" u="none" cap="none" strike="noStrike">
              <a:solidFill>
                <a:srgbClr val="00AEFD"/>
              </a:solidFill>
              <a:latin typeface="IBM Plex Sans"/>
              <a:ea typeface="IBM Plex Sans"/>
              <a:cs typeface="IBM Plex Sans"/>
              <a:sym typeface="IBM Plex Sans"/>
            </a:endParaRPr>
          </a:p>
        </p:txBody>
      </p:sp>
      <p:sp>
        <p:nvSpPr>
          <p:cNvPr id="513" name="Google Shape;513;p57"/>
          <p:cNvSpPr txBox="1"/>
          <p:nvPr/>
        </p:nvSpPr>
        <p:spPr>
          <a:xfrm>
            <a:off x="7058323" y="2129849"/>
            <a:ext cx="4245300" cy="3834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2000"/>
              <a:buFont typeface="Calibri"/>
              <a:buNone/>
            </a:pPr>
            <a:r>
              <a:rPr b="0" i="0" lang="en-US" sz="1800" u="none" cap="none" strike="noStrike">
                <a:solidFill>
                  <a:srgbClr val="3F3F3F"/>
                </a:solidFill>
                <a:latin typeface="Calibri"/>
                <a:ea typeface="Calibri"/>
                <a:cs typeface="Calibri"/>
                <a:sym typeface="Calibri"/>
              </a:rPr>
              <a:t>From your stakeholder map, identify which groups and the locations / time in which they need to be observed. </a:t>
            </a:r>
            <a:endParaRPr b="0" i="0" sz="1800" u="none" cap="none" strike="noStrike">
              <a:solidFill>
                <a:srgbClr val="000000"/>
              </a:solidFill>
              <a:latin typeface="Arial"/>
              <a:ea typeface="Arial"/>
              <a:cs typeface="Arial"/>
              <a:sym typeface="Arial"/>
            </a:endParaRPr>
          </a:p>
        </p:txBody>
      </p:sp>
      <p:sp>
        <p:nvSpPr>
          <p:cNvPr id="514" name="Google Shape;514;p57"/>
          <p:cNvSpPr txBox="1"/>
          <p:nvPr/>
        </p:nvSpPr>
        <p:spPr>
          <a:xfrm>
            <a:off x="7058326" y="3233650"/>
            <a:ext cx="4578600" cy="3834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B0F0"/>
              </a:buClr>
              <a:buSzPts val="2000"/>
              <a:buFont typeface="Calibri"/>
              <a:buNone/>
            </a:pPr>
            <a:r>
              <a:rPr b="1" i="0" lang="en-US" sz="1800" u="none" cap="none" strike="noStrike">
                <a:solidFill>
                  <a:srgbClr val="00AEFD"/>
                </a:solidFill>
                <a:latin typeface="IBM Plex Sans"/>
                <a:ea typeface="IBM Plex Sans"/>
                <a:cs typeface="IBM Plex Sans"/>
                <a:sym typeface="IBM Plex Sans"/>
              </a:rPr>
              <a:t>Do it yourself</a:t>
            </a:r>
            <a:endParaRPr b="1" i="0" sz="1800" u="none" cap="none" strike="noStrike">
              <a:solidFill>
                <a:srgbClr val="000000"/>
              </a:solidFill>
              <a:latin typeface="IBM Plex Sans"/>
              <a:ea typeface="IBM Plex Sans"/>
              <a:cs typeface="IBM Plex Sans"/>
              <a:sym typeface="IBM Plex Sans"/>
            </a:endParaRPr>
          </a:p>
        </p:txBody>
      </p:sp>
      <p:sp>
        <p:nvSpPr>
          <p:cNvPr id="515" name="Google Shape;515;p57"/>
          <p:cNvSpPr txBox="1"/>
          <p:nvPr/>
        </p:nvSpPr>
        <p:spPr>
          <a:xfrm>
            <a:off x="7058325" y="3528725"/>
            <a:ext cx="4899900" cy="3834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2000"/>
              <a:buFont typeface="Calibri"/>
              <a:buNone/>
            </a:pPr>
            <a:r>
              <a:rPr b="0" i="0" lang="en-US" sz="1800" u="none" cap="none" strike="noStrike">
                <a:solidFill>
                  <a:srgbClr val="3F3F3F"/>
                </a:solidFill>
                <a:latin typeface="Calibri"/>
                <a:ea typeface="Calibri"/>
                <a:cs typeface="Calibri"/>
                <a:sym typeface="Calibri"/>
              </a:rPr>
              <a:t>Personal experience can be one of the most powerful tools in gaining an understanding of an area and uncovering information. Visit the environment, use the tools or step into a process yourself to understand your users experience.  </a:t>
            </a:r>
            <a:endParaRPr b="0" i="0" sz="18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SzPts val="2000"/>
              <a:buFont typeface="Calibri"/>
              <a:buNone/>
            </a:pPr>
            <a:r>
              <a:t/>
            </a:r>
            <a:endParaRPr b="0" i="0" sz="1800" u="none" cap="none" strike="noStrike">
              <a:solidFill>
                <a:srgbClr val="3F3F3F"/>
              </a:solidFill>
              <a:latin typeface="Calibri"/>
              <a:ea typeface="Calibri"/>
              <a:cs typeface="Calibri"/>
              <a:sym typeface="Calibri"/>
            </a:endParaRPr>
          </a:p>
        </p:txBody>
      </p:sp>
      <p:sp>
        <p:nvSpPr>
          <p:cNvPr id="516" name="Google Shape;516;p57"/>
          <p:cNvSpPr/>
          <p:nvPr/>
        </p:nvSpPr>
        <p:spPr>
          <a:xfrm>
            <a:off x="6466994" y="1634290"/>
            <a:ext cx="480900" cy="480900"/>
          </a:xfrm>
          <a:prstGeom prst="ellipse">
            <a:avLst/>
          </a:prstGeom>
          <a:solidFill>
            <a:srgbClr val="FFFFFF"/>
          </a:solidFill>
          <a:ln cap="flat" cmpd="sng" w="38100">
            <a:solidFill>
              <a:srgbClr val="5B9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B9BD5"/>
                </a:solidFill>
                <a:latin typeface="IBM Plex Sans"/>
                <a:ea typeface="IBM Plex Sans"/>
                <a:cs typeface="IBM Plex Sans"/>
                <a:sym typeface="IBM Plex Sans"/>
              </a:rPr>
              <a:t>1</a:t>
            </a:r>
            <a:endParaRPr b="1" i="0" sz="1800" u="none" cap="none" strike="noStrike">
              <a:solidFill>
                <a:srgbClr val="5B9BD5"/>
              </a:solidFill>
              <a:latin typeface="IBM Plex Sans"/>
              <a:ea typeface="IBM Plex Sans"/>
              <a:cs typeface="IBM Plex Sans"/>
              <a:sym typeface="IBM Plex Sans"/>
            </a:endParaRPr>
          </a:p>
        </p:txBody>
      </p:sp>
      <p:sp>
        <p:nvSpPr>
          <p:cNvPr id="517" name="Google Shape;517;p57"/>
          <p:cNvSpPr/>
          <p:nvPr/>
        </p:nvSpPr>
        <p:spPr>
          <a:xfrm>
            <a:off x="6466994" y="3333440"/>
            <a:ext cx="480900" cy="480900"/>
          </a:xfrm>
          <a:prstGeom prst="ellipse">
            <a:avLst/>
          </a:prstGeom>
          <a:solidFill>
            <a:srgbClr val="FFFFFF"/>
          </a:solidFill>
          <a:ln cap="flat" cmpd="sng" w="38100">
            <a:solidFill>
              <a:srgbClr val="5B9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B9BD5"/>
                </a:solidFill>
                <a:latin typeface="IBM Plex Sans"/>
                <a:ea typeface="IBM Plex Sans"/>
                <a:cs typeface="IBM Plex Sans"/>
                <a:sym typeface="IBM Plex Sans"/>
              </a:rPr>
              <a:t>2</a:t>
            </a:r>
            <a:endParaRPr b="1" i="0" sz="1800" u="none" cap="none" strike="noStrike">
              <a:solidFill>
                <a:srgbClr val="5B9BD5"/>
              </a:solidFill>
              <a:latin typeface="IBM Plex Sans"/>
              <a:ea typeface="IBM Plex Sans"/>
              <a:cs typeface="IBM Plex Sans"/>
              <a:sym typeface="IBM Plex Sans"/>
            </a:endParaRPr>
          </a:p>
        </p:txBody>
      </p:sp>
      <p:sp>
        <p:nvSpPr>
          <p:cNvPr id="518" name="Google Shape;518;p57"/>
          <p:cNvSpPr txBox="1"/>
          <p:nvPr/>
        </p:nvSpPr>
        <p:spPr>
          <a:xfrm>
            <a:off x="7058326" y="5228407"/>
            <a:ext cx="4578600" cy="3834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B0F0"/>
              </a:buClr>
              <a:buSzPts val="2000"/>
              <a:buFont typeface="Calibri"/>
              <a:buNone/>
            </a:pPr>
            <a:r>
              <a:rPr b="1" i="0" lang="en-US" sz="1800" u="none" cap="none" strike="noStrike">
                <a:solidFill>
                  <a:srgbClr val="00AEFD"/>
                </a:solidFill>
                <a:latin typeface="IBM Plex Sans"/>
                <a:ea typeface="IBM Plex Sans"/>
                <a:cs typeface="IBM Plex Sans"/>
                <a:sym typeface="IBM Plex Sans"/>
              </a:rPr>
              <a:t>Record key observations</a:t>
            </a:r>
            <a:endParaRPr b="1" i="0" sz="1800" u="none" cap="none" strike="noStrike">
              <a:solidFill>
                <a:srgbClr val="000000"/>
              </a:solidFill>
              <a:latin typeface="IBM Plex Sans"/>
              <a:ea typeface="IBM Plex Sans"/>
              <a:cs typeface="IBM Plex Sans"/>
              <a:sym typeface="IBM Plex Sans"/>
            </a:endParaRPr>
          </a:p>
        </p:txBody>
      </p:sp>
      <p:sp>
        <p:nvSpPr>
          <p:cNvPr id="519" name="Google Shape;519;p57"/>
          <p:cNvSpPr txBox="1"/>
          <p:nvPr/>
        </p:nvSpPr>
        <p:spPr>
          <a:xfrm>
            <a:off x="7058325" y="5523475"/>
            <a:ext cx="4397700" cy="3834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3F3F3F"/>
              </a:buClr>
              <a:buSzPts val="2000"/>
              <a:buFont typeface="Calibri"/>
              <a:buNone/>
            </a:pPr>
            <a:r>
              <a:rPr b="0" i="0" lang="en-US" sz="1800" u="none" cap="none" strike="noStrike">
                <a:solidFill>
                  <a:srgbClr val="3F3F3F"/>
                </a:solidFill>
                <a:latin typeface="Calibri"/>
                <a:ea typeface="Calibri"/>
                <a:cs typeface="Calibri"/>
                <a:sym typeface="Calibri"/>
              </a:rPr>
              <a:t>Record what you saw, did, thought or felt when you experienced the same situation as your user. </a:t>
            </a:r>
            <a:endParaRPr b="0" i="0" sz="18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SzPts val="2000"/>
              <a:buFont typeface="Calibri"/>
              <a:buNone/>
            </a:pPr>
            <a:r>
              <a:t/>
            </a:r>
            <a:endParaRPr b="0" i="0" sz="1800" u="none" cap="none" strike="noStrike">
              <a:solidFill>
                <a:srgbClr val="3F3F3F"/>
              </a:solidFill>
              <a:latin typeface="Calibri"/>
              <a:ea typeface="Calibri"/>
              <a:cs typeface="Calibri"/>
              <a:sym typeface="Calibri"/>
            </a:endParaRPr>
          </a:p>
        </p:txBody>
      </p:sp>
      <p:sp>
        <p:nvSpPr>
          <p:cNvPr id="520" name="Google Shape;520;p57"/>
          <p:cNvSpPr/>
          <p:nvPr/>
        </p:nvSpPr>
        <p:spPr>
          <a:xfrm>
            <a:off x="6466994" y="5328197"/>
            <a:ext cx="480900" cy="480900"/>
          </a:xfrm>
          <a:prstGeom prst="ellipse">
            <a:avLst/>
          </a:prstGeom>
          <a:solidFill>
            <a:srgbClr val="FFFFFF"/>
          </a:solidFill>
          <a:ln cap="flat" cmpd="sng" w="38100">
            <a:solidFill>
              <a:srgbClr val="5B9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B9BD5"/>
                </a:solidFill>
                <a:latin typeface="IBM Plex Sans"/>
                <a:ea typeface="IBM Plex Sans"/>
                <a:cs typeface="IBM Plex Sans"/>
                <a:sym typeface="IBM Plex Sans"/>
              </a:rPr>
              <a:t>3</a:t>
            </a:r>
            <a:endParaRPr b="1" i="0" sz="1800" u="none" cap="none" strike="noStrike">
              <a:solidFill>
                <a:srgbClr val="5B9BD5"/>
              </a:solidFill>
              <a:latin typeface="IBM Plex Sans"/>
              <a:ea typeface="IBM Plex Sans"/>
              <a:cs typeface="IBM Plex Sans"/>
              <a:sym typeface="IBM Plex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8"/>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1: OBSERVE + UNDERSTAND </a:t>
            </a:r>
            <a:r>
              <a:rPr b="1" i="0" lang="en-US" sz="1400" u="none" cap="none" strike="noStrike">
                <a:solidFill>
                  <a:srgbClr val="000000"/>
                </a:solidFill>
                <a:latin typeface="IBM Plex Sans"/>
                <a:ea typeface="IBM Plex Sans"/>
                <a:cs typeface="IBM Plex Sans"/>
                <a:sym typeface="IBM Plex Sans"/>
              </a:rPr>
              <a:t>| Activity 1-</a:t>
            </a:r>
            <a:r>
              <a:rPr b="1" lang="en-US" sz="1400">
                <a:solidFill>
                  <a:schemeClr val="dk1"/>
                </a:solidFill>
                <a:latin typeface="IBM Plex Sans"/>
                <a:ea typeface="IBM Plex Sans"/>
                <a:cs typeface="IBM Plex Sans"/>
                <a:sym typeface="IBM Plex Sans"/>
              </a:rPr>
              <a:t>4</a:t>
            </a:r>
            <a:r>
              <a:rPr b="1" i="0" lang="en-US" sz="1400" u="none" cap="none" strike="noStrike">
                <a:solidFill>
                  <a:schemeClr val="dk1"/>
                </a:solidFill>
                <a:latin typeface="IBM Plex Sans"/>
                <a:ea typeface="IBM Plex Sans"/>
                <a:cs typeface="IBM Plex Sans"/>
                <a:sym typeface="IBM Plex Sans"/>
              </a:rPr>
              <a:t> </a:t>
            </a:r>
            <a:endParaRPr b="1" i="0" sz="1400" u="none" cap="none" strike="noStrike">
              <a:solidFill>
                <a:schemeClr val="dk1"/>
              </a:solidFill>
              <a:latin typeface="IBM Plex Sans"/>
              <a:ea typeface="IBM Plex Sans"/>
              <a:cs typeface="IBM Plex Sans"/>
              <a:sym typeface="IBM Plex Sans"/>
            </a:endParaRPr>
          </a:p>
          <a:p>
            <a:pPr indent="0" lvl="0" marL="0" marR="0" rtl="0" algn="l">
              <a:spcBef>
                <a:spcPts val="0"/>
              </a:spcBef>
              <a:spcAft>
                <a:spcPts val="0"/>
              </a:spcAft>
              <a:buClr>
                <a:schemeClr val="dk1"/>
              </a:buClr>
              <a:buSzPts val="7200"/>
              <a:buFont typeface="Arial"/>
              <a:buNone/>
            </a:pPr>
            <a:r>
              <a:rPr b="1" lang="en-US" sz="7200">
                <a:solidFill>
                  <a:schemeClr val="lt1"/>
                </a:solidFill>
                <a:latin typeface="IBM Plex Sans"/>
                <a:ea typeface="IBM Plex Sans"/>
                <a:cs typeface="IBM Plex Sans"/>
                <a:sym typeface="IBM Plex Sans"/>
              </a:rPr>
              <a:t>CONDUCTING</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7200"/>
              <a:buFont typeface="Arial"/>
              <a:buNone/>
            </a:pPr>
            <a:r>
              <a:rPr b="1" lang="en-US" sz="7200">
                <a:solidFill>
                  <a:schemeClr val="lt1"/>
                </a:solidFill>
                <a:latin typeface="IBM Plex Sans"/>
                <a:ea typeface="IBM Plex Sans"/>
                <a:cs typeface="IBM Plex Sans"/>
                <a:sym typeface="IBM Plex Sans"/>
              </a:rPr>
              <a:t>USER RESEARCH</a:t>
            </a:r>
            <a:endParaRPr b="1" sz="3000">
              <a:solidFill>
                <a:schemeClr val="dk1"/>
              </a:solidFill>
              <a:latin typeface="IBM Plex Sans"/>
              <a:ea typeface="IBM Plex Sans"/>
              <a:cs typeface="IBM Plex Sans"/>
              <a:sym typeface="IBM Plex Sans"/>
            </a:endParaRPr>
          </a:p>
        </p:txBody>
      </p:sp>
      <p:sp>
        <p:nvSpPr>
          <p:cNvPr id="526" name="Google Shape;526;p58"/>
          <p:cNvSpPr txBox="1"/>
          <p:nvPr/>
        </p:nvSpPr>
        <p:spPr>
          <a:xfrm>
            <a:off x="681150" y="2054100"/>
            <a:ext cx="108297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US" sz="3600">
                <a:solidFill>
                  <a:srgbClr val="00AEFD"/>
                </a:solidFill>
                <a:latin typeface="IBM Plex Sans"/>
                <a:ea typeface="IBM Plex Sans"/>
                <a:cs typeface="IBM Plex Sans"/>
                <a:sym typeface="IBM Plex Sans"/>
              </a:rPr>
              <a:t>Let’s e</a:t>
            </a:r>
            <a:r>
              <a:rPr b="1" i="0" lang="en-US" sz="3600" u="none" cap="none" strike="noStrike">
                <a:solidFill>
                  <a:srgbClr val="00AEFD"/>
                </a:solidFill>
                <a:latin typeface="IBM Plex Sans"/>
                <a:ea typeface="IBM Plex Sans"/>
                <a:cs typeface="IBM Plex Sans"/>
                <a:sym typeface="IBM Plex Sans"/>
              </a:rPr>
              <a:t>xercise!</a:t>
            </a:r>
            <a:endParaRPr b="0" i="0" sz="2400" u="none" cap="none" strike="noStrike">
              <a:solidFill>
                <a:schemeClr val="dk1"/>
              </a:solidFill>
              <a:latin typeface="IBM Plex Sans Light"/>
              <a:ea typeface="IBM Plex Sans Light"/>
              <a:cs typeface="IBM Plex Sans Light"/>
              <a:sym typeface="IBM Plex Sans Light"/>
            </a:endParaRPr>
          </a:p>
        </p:txBody>
      </p:sp>
      <p:pic>
        <p:nvPicPr>
          <p:cNvPr id="527" name="Google Shape;527;p58"/>
          <p:cNvPicPr preferRelativeResize="0"/>
          <p:nvPr/>
        </p:nvPicPr>
        <p:blipFill rotWithShape="1">
          <a:blip r:embed="rId3">
            <a:alphaModFix/>
          </a:blip>
          <a:srcRect b="0" l="0" r="0" t="0"/>
          <a:stretch/>
        </p:blipFill>
        <p:spPr>
          <a:xfrm>
            <a:off x="5815012" y="1323163"/>
            <a:ext cx="5276850" cy="5276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59"/>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534" name="Google Shape;534;p59"/>
          <p:cNvSpPr txBox="1"/>
          <p:nvPr/>
        </p:nvSpPr>
        <p:spPr>
          <a:xfrm>
            <a:off x="1168225" y="2321546"/>
            <a:ext cx="91758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2</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DESIGN</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0"/>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541" name="Google Shape;541;p60"/>
          <p:cNvSpPr txBox="1"/>
          <p:nvPr/>
        </p:nvSpPr>
        <p:spPr>
          <a:xfrm>
            <a:off x="990250" y="1429075"/>
            <a:ext cx="9535500"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sng" cap="none" strike="noStrike">
                <a:solidFill>
                  <a:srgbClr val="FFFFFF"/>
                </a:solidFill>
                <a:latin typeface="IBM Plex Sans"/>
                <a:ea typeface="IBM Plex Sans"/>
                <a:cs typeface="IBM Plex Sans"/>
                <a:sym typeface="IBM Plex Sans"/>
              </a:rPr>
              <a:t>PHASE 2 : DESIGN </a:t>
            </a:r>
            <a:endParaRPr b="0" i="0" sz="2400" u="sng" cap="none" strike="noStrike">
              <a:solidFill>
                <a:srgbClr val="FFFFFF"/>
              </a:solidFill>
              <a:latin typeface="IBM Plex Sans"/>
              <a:ea typeface="IBM Plex Sans"/>
              <a:cs typeface="IBM Plex Sans"/>
              <a:sym typeface="IBM Plex Sans"/>
            </a:endParaRPr>
          </a:p>
          <a:p>
            <a:pPr indent="0" lvl="0" marL="0" marR="0" rtl="0" algn="l">
              <a:lnSpc>
                <a:spcPct val="115000"/>
              </a:lnSpc>
              <a:spcBef>
                <a:spcPts val="1400"/>
              </a:spcBef>
              <a:spcAft>
                <a:spcPts val="0"/>
              </a:spcAft>
              <a:buClr>
                <a:srgbClr val="000000"/>
              </a:buClr>
              <a:buSzPts val="4800"/>
              <a:buFont typeface="Arial"/>
              <a:buNone/>
            </a:pPr>
            <a:r>
              <a:rPr b="1" i="0" lang="en-US" sz="4800" u="none" cap="none" strike="noStrike">
                <a:solidFill>
                  <a:srgbClr val="FFFFFF"/>
                </a:solidFill>
                <a:latin typeface="IBM Plex Sans"/>
                <a:ea typeface="IBM Plex Sans"/>
                <a:cs typeface="IBM Plex Sans"/>
                <a:sym typeface="IBM Plex Sans"/>
              </a:rPr>
              <a:t>Reframe challenges in a way that invites new ideas, to come up with creative solutions.</a:t>
            </a:r>
            <a:br>
              <a:rPr b="1" i="0" lang="en-US" sz="4800" u="none" cap="none" strike="noStrike">
                <a:solidFill>
                  <a:srgbClr val="FFFFFF"/>
                </a:solidFill>
                <a:latin typeface="IBM Plex Sans"/>
                <a:ea typeface="IBM Plex Sans"/>
                <a:cs typeface="IBM Plex Sans"/>
                <a:sym typeface="IBM Plex Sans"/>
              </a:rPr>
            </a:br>
            <a:br>
              <a:rPr b="1" i="0" lang="en-US" sz="4800" u="none" cap="none" strike="noStrike">
                <a:solidFill>
                  <a:srgbClr val="FFFFFF"/>
                </a:solidFill>
                <a:latin typeface="IBM Plex Sans"/>
                <a:ea typeface="IBM Plex Sans"/>
                <a:cs typeface="IBM Plex Sans"/>
                <a:sym typeface="IBM Plex Sans"/>
              </a:rPr>
            </a:br>
            <a:br>
              <a:rPr b="1" i="0" lang="en-US" sz="4800" u="none" cap="none" strike="noStrike">
                <a:solidFill>
                  <a:srgbClr val="FFFFFF"/>
                </a:solidFill>
                <a:latin typeface="IBM Plex Sans"/>
                <a:ea typeface="IBM Plex Sans"/>
                <a:cs typeface="IBM Plex Sans"/>
                <a:sym typeface="IBM Plex Sans"/>
              </a:rPr>
            </a:br>
            <a:br>
              <a:rPr b="1" i="0" lang="en-US" sz="4800" u="none" cap="none" strike="noStrike">
                <a:solidFill>
                  <a:srgbClr val="FFFFFF"/>
                </a:solidFill>
                <a:latin typeface="IBM Plex Sans"/>
                <a:ea typeface="IBM Plex Sans"/>
                <a:cs typeface="IBM Plex Sans"/>
                <a:sym typeface="IBM Plex Sans"/>
              </a:rPr>
            </a:br>
            <a:endParaRPr b="1" i="0" sz="4800" u="none" cap="none" strike="noStrike">
              <a:solidFill>
                <a:srgbClr val="FFFFFF"/>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 is innovation – example#2</a:t>
            </a:r>
            <a:endParaRPr/>
          </a:p>
        </p:txBody>
      </p:sp>
      <p:sp>
        <p:nvSpPr>
          <p:cNvPr id="119" name="Google Shape;119;p15"/>
          <p:cNvSpPr txBox="1"/>
          <p:nvPr>
            <p:ph idx="1" type="body"/>
          </p:nvPr>
        </p:nvSpPr>
        <p:spPr>
          <a:xfrm>
            <a:off x="4788407" y="1517905"/>
            <a:ext cx="6915913" cy="13255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B0F0"/>
              </a:buClr>
              <a:buSzPts val="2800"/>
              <a:buNone/>
            </a:pPr>
            <a:r>
              <a:rPr lang="en-US">
                <a:solidFill>
                  <a:srgbClr val="00B0F0"/>
                </a:solidFill>
              </a:rPr>
              <a:t>Saniwise Toilet : promoting health and agriculture fertilizers in informal settlements (Kenya)</a:t>
            </a:r>
            <a:endParaRPr u="sng">
              <a:solidFill>
                <a:srgbClr val="00B0F0"/>
              </a:solidFill>
              <a:hlinkClick r:id="rId3">
                <a:extLst>
                  <a:ext uri="{A12FA001-AC4F-418D-AE19-62706E023703}">
                    <ahyp:hlinkClr val="tx"/>
                  </a:ext>
                </a:extLst>
              </a:hlinkClick>
            </a:endParaRPr>
          </a:p>
        </p:txBody>
      </p:sp>
      <p:sp>
        <p:nvSpPr>
          <p:cNvPr id="120" name="Google Shape;120;p15"/>
          <p:cNvSpPr txBox="1"/>
          <p:nvPr/>
        </p:nvSpPr>
        <p:spPr>
          <a:xfrm>
            <a:off x="1050784" y="6073063"/>
            <a:ext cx="323281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200"/>
              <a:buFont typeface="Calibri"/>
              <a:buNone/>
            </a:pPr>
            <a:r>
              <a:rPr lang="en-US" sz="1200" u="sng">
                <a:solidFill>
                  <a:schemeClr val="dk1"/>
                </a:solidFill>
                <a:latin typeface="Calibri"/>
                <a:ea typeface="Calibri"/>
                <a:cs typeface="Calibri"/>
                <a:sym typeface="Calibri"/>
                <a:hlinkClick r:id="rId4">
                  <a:extLst>
                    <a:ext uri="{A12FA001-AC4F-418D-AE19-62706E023703}">
                      <ahyp:hlinkClr val="tx"/>
                    </a:ext>
                  </a:extLst>
                </a:hlinkClick>
              </a:rPr>
              <a:t>imaGen Venture Saniwise Technologies Kenya Storytelling Video - YouTube</a:t>
            </a:r>
            <a:endParaRPr sz="1200">
              <a:solidFill>
                <a:schemeClr val="dk1"/>
              </a:solidFill>
              <a:latin typeface="Calibri"/>
              <a:ea typeface="Calibri"/>
              <a:cs typeface="Calibri"/>
              <a:sym typeface="Calibri"/>
            </a:endParaRPr>
          </a:p>
        </p:txBody>
      </p:sp>
      <p:sp>
        <p:nvSpPr>
          <p:cNvPr id="121" name="Google Shape;121;p15"/>
          <p:cNvSpPr txBox="1"/>
          <p:nvPr/>
        </p:nvSpPr>
        <p:spPr>
          <a:xfrm>
            <a:off x="4788406" y="3134928"/>
            <a:ext cx="6686933"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Core problem:</a:t>
            </a:r>
            <a:r>
              <a:rPr lang="en-US" sz="1800">
                <a:solidFill>
                  <a:schemeClr val="dk1"/>
                </a:solidFill>
                <a:latin typeface="Calibri"/>
                <a:ea typeface="Calibri"/>
                <a:cs typeface="Calibri"/>
                <a:sym typeface="Calibri"/>
              </a:rPr>
              <a:t> Community members keep practicing open defecation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Main cause: </a:t>
            </a:r>
            <a:r>
              <a:rPr lang="en-US" sz="1800">
                <a:solidFill>
                  <a:schemeClr val="dk1"/>
                </a:solidFill>
                <a:latin typeface="Calibri"/>
                <a:ea typeface="Calibri"/>
                <a:cs typeface="Calibri"/>
                <a:sym typeface="Calibri"/>
              </a:rPr>
              <a:t>Low accessibility to proper, safe and affordable sanitation</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Main effect: </a:t>
            </a:r>
            <a:r>
              <a:rPr lang="en-US" sz="1800">
                <a:solidFill>
                  <a:schemeClr val="dk1"/>
                </a:solidFill>
                <a:latin typeface="Calibri"/>
                <a:ea typeface="Calibri"/>
                <a:cs typeface="Calibri"/>
                <a:sym typeface="Calibri"/>
              </a:rPr>
              <a:t>High risk in environment and public health including sanitation related diseases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Goal:</a:t>
            </a:r>
            <a:r>
              <a:rPr lang="en-US" sz="1800">
                <a:solidFill>
                  <a:schemeClr val="dk1"/>
                </a:solidFill>
                <a:latin typeface="Calibri"/>
                <a:ea typeface="Calibri"/>
                <a:cs typeface="Calibri"/>
                <a:sym typeface="Calibri"/>
              </a:rPr>
              <a:t> Prevent community from being practicing open defecation by increasing their accessibility to sanitation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Solution: </a:t>
            </a:r>
            <a:r>
              <a:rPr lang="en-US" sz="1800">
                <a:solidFill>
                  <a:schemeClr val="dk1"/>
                </a:solidFill>
                <a:latin typeface="Calibri"/>
                <a:ea typeface="Calibri"/>
                <a:cs typeface="Calibri"/>
                <a:sym typeface="Calibri"/>
              </a:rPr>
              <a:t>Production of cost-effective, bio-resource based toilet by using recycled plastics and green design</a:t>
            </a:r>
            <a:endParaRPr sz="1800">
              <a:solidFill>
                <a:schemeClr val="dk1"/>
              </a:solidFill>
              <a:latin typeface="Calibri"/>
              <a:ea typeface="Calibri"/>
              <a:cs typeface="Calibri"/>
              <a:sym typeface="Calibri"/>
            </a:endParaRPr>
          </a:p>
        </p:txBody>
      </p:sp>
      <p:pic>
        <p:nvPicPr>
          <p:cNvPr id="122" name="Google Shape;122;p15"/>
          <p:cNvPicPr preferRelativeResize="0"/>
          <p:nvPr/>
        </p:nvPicPr>
        <p:blipFill rotWithShape="1">
          <a:blip r:embed="rId5">
            <a:alphaModFix/>
          </a:blip>
          <a:srcRect b="0" l="0" r="0" t="0"/>
          <a:stretch/>
        </p:blipFill>
        <p:spPr>
          <a:xfrm>
            <a:off x="964053" y="1517905"/>
            <a:ext cx="3617091" cy="2046811"/>
          </a:xfrm>
          <a:prstGeom prst="rect">
            <a:avLst/>
          </a:prstGeom>
          <a:noFill/>
          <a:ln>
            <a:noFill/>
          </a:ln>
        </p:spPr>
      </p:pic>
      <p:pic>
        <p:nvPicPr>
          <p:cNvPr id="123" name="Google Shape;123;p15"/>
          <p:cNvPicPr preferRelativeResize="0"/>
          <p:nvPr/>
        </p:nvPicPr>
        <p:blipFill rotWithShape="1">
          <a:blip r:embed="rId6">
            <a:alphaModFix/>
          </a:blip>
          <a:srcRect b="0" l="0" r="0" t="0"/>
          <a:stretch/>
        </p:blipFill>
        <p:spPr>
          <a:xfrm>
            <a:off x="965196" y="3564716"/>
            <a:ext cx="3615948" cy="246308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61"/>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548" name="Google Shape;548;p61"/>
          <p:cNvSpPr txBox="1"/>
          <p:nvPr/>
        </p:nvSpPr>
        <p:spPr>
          <a:xfrm>
            <a:off x="1168225" y="1408175"/>
            <a:ext cx="90531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2 : DESIGN | Activity 2-1</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WHO ARE YOU SOLVING FOR ? </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600"/>
              <a:buFont typeface="Arial"/>
              <a:buNone/>
            </a:pPr>
            <a:r>
              <a:rPr b="0" i="0" lang="en-US" sz="3600" u="none" cap="none" strike="noStrike">
                <a:solidFill>
                  <a:schemeClr val="lt1"/>
                </a:solidFill>
                <a:latin typeface="IBM Plex Sans"/>
                <a:ea typeface="IBM Plex Sans"/>
                <a:cs typeface="IBM Plex Sans"/>
                <a:sym typeface="IBM Plex Sans"/>
              </a:rPr>
              <a:t>Personas</a:t>
            </a:r>
            <a:endParaRPr b="0" i="0" sz="36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549" name="Google Shape;549;p61"/>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2"/>
          <p:cNvSpPr txBox="1"/>
          <p:nvPr/>
        </p:nvSpPr>
        <p:spPr>
          <a:xfrm>
            <a:off x="1363725" y="2153823"/>
            <a:ext cx="94590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400"/>
              </a:spcBef>
              <a:spcAft>
                <a:spcPts val="0"/>
              </a:spcAft>
              <a:buClr>
                <a:schemeClr val="dk1"/>
              </a:buClr>
              <a:buSzPts val="1100"/>
              <a:buFont typeface="Arial"/>
              <a:buNone/>
            </a:pPr>
            <a:r>
              <a:rPr b="1" i="0" lang="en-US" sz="4800" u="none" cap="none" strike="noStrike">
                <a:solidFill>
                  <a:srgbClr val="222222"/>
                </a:solidFill>
                <a:latin typeface="IBM Plex Sans"/>
                <a:ea typeface="IBM Plex Sans"/>
                <a:cs typeface="IBM Plex Sans"/>
                <a:sym typeface="IBM Plex Sans"/>
              </a:rPr>
              <a:t>Build </a:t>
            </a:r>
            <a:r>
              <a:rPr b="1" i="0" lang="en-US" sz="4800" u="sng" cap="none" strike="noStrike">
                <a:solidFill>
                  <a:srgbClr val="00AEFD"/>
                </a:solidFill>
                <a:latin typeface="IBM Plex Sans"/>
                <a:ea typeface="IBM Plex Sans"/>
                <a:cs typeface="IBM Plex Sans"/>
                <a:sym typeface="IBM Plex Sans"/>
              </a:rPr>
              <a:t>empathy &amp; understanding</a:t>
            </a:r>
            <a:r>
              <a:rPr b="1" i="0" lang="en-US" sz="4800" u="none" cap="none" strike="noStrike">
                <a:solidFill>
                  <a:srgbClr val="222222"/>
                </a:solidFill>
                <a:latin typeface="IBM Plex Sans"/>
                <a:ea typeface="IBM Plex Sans"/>
                <a:cs typeface="IBM Plex Sans"/>
                <a:sym typeface="IBM Plex Sans"/>
              </a:rPr>
              <a:t> of those who are affected most by the problem.</a:t>
            </a:r>
            <a:r>
              <a:rPr b="1" i="0" lang="en-US" sz="1000" u="none" cap="none" strike="noStrike">
                <a:solidFill>
                  <a:schemeClr val="dk1"/>
                </a:solidFill>
                <a:latin typeface="Arial"/>
                <a:ea typeface="Arial"/>
                <a:cs typeface="Arial"/>
                <a:sym typeface="Arial"/>
              </a:rPr>
              <a:t>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556" name="Google Shape;556;p62"/>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2-1</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PERSONAS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6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63" name="Google Shape;563;p63"/>
          <p:cNvSpPr txBox="1"/>
          <p:nvPr/>
        </p:nvSpPr>
        <p:spPr>
          <a:xfrm>
            <a:off x="1121025" y="1916425"/>
            <a:ext cx="9930900" cy="2271000"/>
          </a:xfrm>
          <a:prstGeom prst="rect">
            <a:avLst/>
          </a:prstGeom>
          <a:noFill/>
          <a:ln>
            <a:noFill/>
          </a:ln>
          <a:effectLst>
            <a:outerShdw blurRad="242888"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3600" u="none" cap="none" strike="noStrike">
                <a:solidFill>
                  <a:srgbClr val="FFFFFF"/>
                </a:solidFill>
                <a:latin typeface="IBM Plex Sans"/>
                <a:ea typeface="IBM Plex Sans"/>
                <a:cs typeface="IBM Plex Sans"/>
                <a:sym typeface="IBM Plex Sans"/>
              </a:rPr>
              <a:t>Personas are fictional “characters” we create to represent a group of stakeholders, to </a:t>
            </a:r>
            <a:r>
              <a:rPr b="1" i="0" lang="en-US" sz="3600" u="sng" cap="none" strike="noStrike">
                <a:solidFill>
                  <a:srgbClr val="FFFFFF"/>
                </a:solidFill>
                <a:latin typeface="IBM Plex Sans"/>
                <a:ea typeface="IBM Plex Sans"/>
                <a:cs typeface="IBM Plex Sans"/>
                <a:sym typeface="IBM Plex Sans"/>
              </a:rPr>
              <a:t>create an emotional connection</a:t>
            </a:r>
            <a:r>
              <a:rPr b="1" i="0" lang="en-US" sz="3600" u="none" cap="none" strike="noStrike">
                <a:solidFill>
                  <a:srgbClr val="FFFFFF"/>
                </a:solidFill>
                <a:latin typeface="IBM Plex Sans"/>
                <a:ea typeface="IBM Plex Sans"/>
                <a:cs typeface="IBM Plex Sans"/>
                <a:sym typeface="IBM Plex Sans"/>
              </a:rPr>
              <a:t> with them.</a:t>
            </a:r>
            <a:endParaRPr b="1" i="0" sz="36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chemeClr val="dk1"/>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IBM Plex Sans"/>
                <a:ea typeface="IBM Plex Sans"/>
                <a:cs typeface="IBM Plex Sans"/>
                <a:sym typeface="IBM Plex Sans"/>
              </a:rPr>
              <a:t>  </a:t>
            </a:r>
            <a:endParaRPr b="1" i="0" sz="1400" u="none" cap="none" strike="noStrike">
              <a:solidFill>
                <a:srgbClr val="4A86E8"/>
              </a:solidFill>
              <a:latin typeface="IBM Plex Sans"/>
              <a:ea typeface="IBM Plex Sans"/>
              <a:cs typeface="IBM Plex Sans"/>
              <a:sym typeface="IBM Plex Sans"/>
            </a:endParaRPr>
          </a:p>
        </p:txBody>
      </p:sp>
      <p:sp>
        <p:nvSpPr>
          <p:cNvPr id="564" name="Google Shape;564;p63"/>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2-1</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PERSONAS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6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71" name="Google Shape;571;p64"/>
          <p:cNvSpPr txBox="1"/>
          <p:nvPr/>
        </p:nvSpPr>
        <p:spPr>
          <a:xfrm>
            <a:off x="1121025" y="1916425"/>
            <a:ext cx="9930900" cy="2271000"/>
          </a:xfrm>
          <a:prstGeom prst="rect">
            <a:avLst/>
          </a:prstGeom>
          <a:noFill/>
          <a:ln>
            <a:noFill/>
          </a:ln>
          <a:effectLst>
            <a:outerShdw blurRad="242888"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3600" u="none" cap="none" strike="noStrike">
                <a:solidFill>
                  <a:srgbClr val="FFFFFF"/>
                </a:solidFill>
                <a:latin typeface="IBM Plex Sans"/>
                <a:ea typeface="IBM Plex Sans"/>
                <a:cs typeface="IBM Plex Sans"/>
                <a:sym typeface="IBM Plex Sans"/>
              </a:rPr>
              <a:t>Personas are fictional “characters” we create to represent a group of stakeholders, to </a:t>
            </a:r>
            <a:r>
              <a:rPr b="1" i="0" lang="en-US" sz="3600" u="sng" cap="none" strike="noStrike">
                <a:solidFill>
                  <a:srgbClr val="FFFFFF"/>
                </a:solidFill>
                <a:latin typeface="IBM Plex Sans"/>
                <a:ea typeface="IBM Plex Sans"/>
                <a:cs typeface="IBM Plex Sans"/>
                <a:sym typeface="IBM Plex Sans"/>
              </a:rPr>
              <a:t>create an emotional connection</a:t>
            </a:r>
            <a:r>
              <a:rPr b="1" i="0" lang="en-US" sz="3600" u="none" cap="none" strike="noStrike">
                <a:solidFill>
                  <a:srgbClr val="FFFFFF"/>
                </a:solidFill>
                <a:latin typeface="IBM Plex Sans"/>
                <a:ea typeface="IBM Plex Sans"/>
                <a:cs typeface="IBM Plex Sans"/>
                <a:sym typeface="IBM Plex Sans"/>
              </a:rPr>
              <a:t> with them.</a:t>
            </a:r>
            <a:endParaRPr b="1" i="0" sz="36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chemeClr val="dk1"/>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4400"/>
              <a:buFont typeface="Arial"/>
              <a:buNone/>
            </a:pPr>
            <a:r>
              <a:rPr b="1" i="0" lang="en-US" sz="2400" u="none" cap="none" strike="noStrike">
                <a:solidFill>
                  <a:srgbClr val="FFFFFF"/>
                </a:solidFill>
                <a:highlight>
                  <a:srgbClr val="00AEFD"/>
                </a:highlight>
                <a:latin typeface="IBM Plex Sans"/>
                <a:ea typeface="IBM Plex Sans"/>
                <a:cs typeface="IBM Plex Sans"/>
                <a:sym typeface="IBM Plex Sans"/>
              </a:rPr>
              <a:t>Personas become the “people” we build our solutions around - its good to prioritise a few so our solutions are focused. </a:t>
            </a:r>
            <a:endParaRPr b="1" i="0" sz="2400" u="none" cap="none" strike="noStrike">
              <a:solidFill>
                <a:srgbClr val="FFFFFF"/>
              </a:solidFill>
              <a:highlight>
                <a:srgbClr val="00AEFD"/>
              </a:highlight>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572" name="Google Shape;572;p64"/>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2-1</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PERSONAS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5"/>
          <p:cNvSpPr txBox="1"/>
          <p:nvPr/>
        </p:nvSpPr>
        <p:spPr>
          <a:xfrm>
            <a:off x="5474000" y="1925500"/>
            <a:ext cx="5973600" cy="249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200" u="none" cap="none" strike="noStrike">
                <a:solidFill>
                  <a:srgbClr val="000000"/>
                </a:solidFill>
                <a:latin typeface="IBM Plex Sans"/>
                <a:ea typeface="IBM Plex Sans"/>
                <a:cs typeface="IBM Plex Sans"/>
                <a:sym typeface="IBM Plex Sans"/>
              </a:rPr>
              <a:t>To develop a persona assign them different </a:t>
            </a:r>
            <a:r>
              <a:rPr b="1" i="0" lang="en-US" sz="4200" u="sng" cap="none" strike="noStrike">
                <a:solidFill>
                  <a:srgbClr val="00AEFD"/>
                </a:solidFill>
                <a:latin typeface="IBM Plex Sans"/>
                <a:ea typeface="IBM Plex Sans"/>
                <a:cs typeface="IBM Plex Sans"/>
                <a:sym typeface="IBM Plex Sans"/>
              </a:rPr>
              <a:t>characteristics, needs, and behaviours</a:t>
            </a:r>
            <a:r>
              <a:rPr b="1" i="0" lang="en-US" sz="4200" u="none" cap="none" strike="noStrike">
                <a:solidFill>
                  <a:srgbClr val="000000"/>
                </a:solidFill>
                <a:latin typeface="IBM Plex Sans"/>
                <a:ea typeface="IBM Plex Sans"/>
                <a:cs typeface="IBM Plex Sans"/>
                <a:sym typeface="IBM Plex Sans"/>
              </a:rPr>
              <a:t> of that group.</a:t>
            </a:r>
            <a:endParaRPr b="1" i="0" sz="4200" u="none" cap="none" strike="noStrike">
              <a:solidFill>
                <a:srgbClr val="4A86E8"/>
              </a:solidFill>
              <a:latin typeface="IBM Plex Sans"/>
              <a:ea typeface="IBM Plex Sans"/>
              <a:cs typeface="IBM Plex Sans"/>
              <a:sym typeface="IBM Plex Sans"/>
            </a:endParaRPr>
          </a:p>
        </p:txBody>
      </p:sp>
      <p:sp>
        <p:nvSpPr>
          <p:cNvPr id="579" name="Google Shape;579;p65"/>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2-1</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PERSONAS</a:t>
            </a:r>
            <a:endParaRPr b="1" i="0" sz="3000" u="none" cap="none" strike="noStrike">
              <a:solidFill>
                <a:srgbClr val="000000"/>
              </a:solidFill>
              <a:latin typeface="IBM Plex Sans"/>
              <a:ea typeface="IBM Plex Sans"/>
              <a:cs typeface="IBM Plex Sans"/>
              <a:sym typeface="IBM Plex Sans"/>
            </a:endParaRPr>
          </a:p>
        </p:txBody>
      </p:sp>
      <p:pic>
        <p:nvPicPr>
          <p:cNvPr id="580" name="Google Shape;580;p65"/>
          <p:cNvPicPr preferRelativeResize="0"/>
          <p:nvPr/>
        </p:nvPicPr>
        <p:blipFill rotWithShape="1">
          <a:blip r:embed="rId3">
            <a:alphaModFix/>
          </a:blip>
          <a:srcRect b="0" l="0" r="0" t="0"/>
          <a:stretch/>
        </p:blipFill>
        <p:spPr>
          <a:xfrm>
            <a:off x="527550" y="1988327"/>
            <a:ext cx="4431300" cy="319784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6"/>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2-1</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PERSONAS</a:t>
            </a:r>
            <a:endParaRPr b="1" i="0" sz="3000" u="none" cap="none" strike="noStrike">
              <a:solidFill>
                <a:srgbClr val="000000"/>
              </a:solidFill>
              <a:latin typeface="IBM Plex Sans"/>
              <a:ea typeface="IBM Plex Sans"/>
              <a:cs typeface="IBM Plex Sans"/>
              <a:sym typeface="IBM Plex Sans"/>
            </a:endParaRPr>
          </a:p>
        </p:txBody>
      </p:sp>
      <p:pic>
        <p:nvPicPr>
          <p:cNvPr id="587" name="Google Shape;587;p66"/>
          <p:cNvPicPr preferRelativeResize="0"/>
          <p:nvPr/>
        </p:nvPicPr>
        <p:blipFill rotWithShape="1">
          <a:blip r:embed="rId3">
            <a:alphaModFix/>
          </a:blip>
          <a:srcRect b="0" l="0" r="0" t="0"/>
          <a:stretch/>
        </p:blipFill>
        <p:spPr>
          <a:xfrm>
            <a:off x="228600" y="2368325"/>
            <a:ext cx="4168150" cy="3362750"/>
          </a:xfrm>
          <a:prstGeom prst="rect">
            <a:avLst/>
          </a:prstGeom>
          <a:noFill/>
          <a:ln>
            <a:noFill/>
          </a:ln>
        </p:spPr>
      </p:pic>
      <p:sp>
        <p:nvSpPr>
          <p:cNvPr id="588" name="Google Shape;588;p66"/>
          <p:cNvSpPr txBox="1"/>
          <p:nvPr/>
        </p:nvSpPr>
        <p:spPr>
          <a:xfrm>
            <a:off x="4919300" y="174019"/>
            <a:ext cx="65916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Build your target user’s profile as below:</a:t>
            </a:r>
            <a:endParaRPr b="1" i="0" sz="30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BM Plex Sans Light"/>
              <a:ea typeface="IBM Plex Sans Light"/>
              <a:cs typeface="IBM Plex Sans Light"/>
              <a:sym typeface="IBM Plex Sans Light"/>
            </a:endParaRPr>
          </a:p>
        </p:txBody>
      </p:sp>
      <p:pic>
        <p:nvPicPr>
          <p:cNvPr id="589" name="Google Shape;589;p66"/>
          <p:cNvPicPr preferRelativeResize="0"/>
          <p:nvPr/>
        </p:nvPicPr>
        <p:blipFill rotWithShape="1">
          <a:blip r:embed="rId4">
            <a:alphaModFix/>
          </a:blip>
          <a:srcRect b="0" l="0" r="0" t="0"/>
          <a:stretch/>
        </p:blipFill>
        <p:spPr>
          <a:xfrm>
            <a:off x="4960400" y="1927298"/>
            <a:ext cx="6519506" cy="3432226"/>
          </a:xfrm>
          <a:prstGeom prst="rect">
            <a:avLst/>
          </a:prstGeom>
          <a:noFill/>
          <a:ln>
            <a:noFill/>
          </a:ln>
        </p:spPr>
      </p:pic>
      <p:sp>
        <p:nvSpPr>
          <p:cNvPr id="590" name="Google Shape;590;p66"/>
          <p:cNvSpPr txBox="1"/>
          <p:nvPr/>
        </p:nvSpPr>
        <p:spPr>
          <a:xfrm>
            <a:off x="5292798" y="5462246"/>
            <a:ext cx="6096728" cy="923330"/>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0" i="0" lang="en-US" sz="1800" u="none" cap="none" strike="noStrike">
                <a:solidFill>
                  <a:schemeClr val="dk1"/>
                </a:solidFill>
                <a:latin typeface="IBM Plex Sans"/>
                <a:ea typeface="IBM Plex Sans"/>
                <a:cs typeface="IBM Plex Sans"/>
                <a:sym typeface="IBM Plex Sans"/>
              </a:rPr>
              <a:t>Imagine something the persona would say to summarise their position on the problem,</a:t>
            </a:r>
            <a:r>
              <a:rPr b="1" i="0" lang="en-US" sz="1800" u="none" cap="none" strike="noStrike">
                <a:solidFill>
                  <a:schemeClr val="dk1"/>
                </a:solidFill>
                <a:latin typeface="IBM Plex Sans"/>
                <a:ea typeface="IBM Plex Sans"/>
                <a:cs typeface="IBM Plex Sans"/>
                <a:sym typeface="IBM Plex Sans"/>
              </a:rPr>
              <a:t> </a:t>
            </a:r>
            <a:r>
              <a:rPr b="1" i="0" lang="en-US" sz="1800" u="none" cap="none" strike="noStrike">
                <a:solidFill>
                  <a:srgbClr val="00AEFD"/>
                </a:solidFill>
                <a:latin typeface="IBM Plex Sans"/>
                <a:ea typeface="IBM Plex Sans"/>
                <a:cs typeface="IBM Plex Sans"/>
                <a:sym typeface="IBM Plex Sans"/>
              </a:rPr>
              <a:t>and write it as a quote.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7"/>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2-1</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PERSONAS</a:t>
            </a:r>
            <a:endParaRPr b="1" i="0" sz="3000" u="none" cap="none" strike="noStrike">
              <a:solidFill>
                <a:srgbClr val="000000"/>
              </a:solidFill>
              <a:latin typeface="IBM Plex Sans"/>
              <a:ea typeface="IBM Plex Sans"/>
              <a:cs typeface="IBM Plex Sans"/>
              <a:sym typeface="IBM Plex Sans"/>
            </a:endParaRPr>
          </a:p>
        </p:txBody>
      </p:sp>
      <p:pic>
        <p:nvPicPr>
          <p:cNvPr id="597" name="Google Shape;597;p67"/>
          <p:cNvPicPr preferRelativeResize="0"/>
          <p:nvPr/>
        </p:nvPicPr>
        <p:blipFill rotWithShape="1">
          <a:blip r:embed="rId4">
            <a:alphaModFix/>
          </a:blip>
          <a:srcRect b="0" l="0" r="0" t="0"/>
          <a:stretch/>
        </p:blipFill>
        <p:spPr>
          <a:xfrm>
            <a:off x="228600" y="2368325"/>
            <a:ext cx="4168150" cy="3362750"/>
          </a:xfrm>
          <a:prstGeom prst="rect">
            <a:avLst/>
          </a:prstGeom>
          <a:noFill/>
          <a:ln>
            <a:noFill/>
          </a:ln>
        </p:spPr>
      </p:pic>
      <p:sp>
        <p:nvSpPr>
          <p:cNvPr id="598" name="Google Shape;598;p67"/>
          <p:cNvSpPr txBox="1"/>
          <p:nvPr/>
        </p:nvSpPr>
        <p:spPr>
          <a:xfrm>
            <a:off x="4919300" y="174019"/>
            <a:ext cx="65916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AEFD"/>
                </a:solidFill>
                <a:latin typeface="IBM Plex Sans"/>
                <a:ea typeface="IBM Plex Sans"/>
                <a:cs typeface="IBM Plex Sans"/>
                <a:sym typeface="IBM Plex Sans"/>
              </a:rPr>
              <a:t>Build your target user’s profile as below:</a:t>
            </a:r>
            <a:endParaRPr b="1" i="0" sz="30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IBM Plex Sans Light"/>
              <a:ea typeface="IBM Plex Sans Light"/>
              <a:cs typeface="IBM Plex Sans Light"/>
              <a:sym typeface="IBM Plex Sans Light"/>
            </a:endParaRPr>
          </a:p>
        </p:txBody>
      </p:sp>
      <p:pic>
        <p:nvPicPr>
          <p:cNvPr id="599" name="Google Shape;599;p67"/>
          <p:cNvPicPr preferRelativeResize="0"/>
          <p:nvPr/>
        </p:nvPicPr>
        <p:blipFill rotWithShape="1">
          <a:blip r:embed="rId5">
            <a:alphaModFix/>
          </a:blip>
          <a:srcRect b="0" l="0" r="0" t="0"/>
          <a:stretch/>
        </p:blipFill>
        <p:spPr>
          <a:xfrm>
            <a:off x="4960400" y="1936527"/>
            <a:ext cx="6519506" cy="3432226"/>
          </a:xfrm>
          <a:prstGeom prst="rect">
            <a:avLst/>
          </a:prstGeom>
          <a:noFill/>
          <a:ln>
            <a:noFill/>
          </a:ln>
        </p:spPr>
      </p:pic>
      <p:sp>
        <p:nvSpPr>
          <p:cNvPr id="600" name="Google Shape;600;p67"/>
          <p:cNvSpPr txBox="1"/>
          <p:nvPr/>
        </p:nvSpPr>
        <p:spPr>
          <a:xfrm>
            <a:off x="5292798" y="5462246"/>
            <a:ext cx="6096728" cy="923330"/>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0" i="0" lang="en-US" sz="1800" u="none" cap="none" strike="noStrike">
                <a:solidFill>
                  <a:schemeClr val="dk1"/>
                </a:solidFill>
                <a:latin typeface="IBM Plex Sans"/>
                <a:ea typeface="IBM Plex Sans"/>
                <a:cs typeface="IBM Plex Sans"/>
                <a:sym typeface="IBM Plex Sans"/>
              </a:rPr>
              <a:t>Imagine something the persona would say to summarise their position on the problem,</a:t>
            </a:r>
            <a:r>
              <a:rPr b="1" i="0" lang="en-US" sz="1800" u="none" cap="none" strike="noStrike">
                <a:solidFill>
                  <a:schemeClr val="dk1"/>
                </a:solidFill>
                <a:latin typeface="IBM Plex Sans"/>
                <a:ea typeface="IBM Plex Sans"/>
                <a:cs typeface="IBM Plex Sans"/>
                <a:sym typeface="IBM Plex Sans"/>
              </a:rPr>
              <a:t> </a:t>
            </a:r>
            <a:r>
              <a:rPr b="1" i="0" lang="en-US" sz="1800" u="none" cap="none" strike="noStrike">
                <a:solidFill>
                  <a:srgbClr val="00AEFD"/>
                </a:solidFill>
                <a:latin typeface="IBM Plex Sans"/>
                <a:ea typeface="IBM Plex Sans"/>
                <a:cs typeface="IBM Plex Sans"/>
                <a:sym typeface="IBM Plex Sans"/>
              </a:rPr>
              <a:t>and write it as a quote.</a:t>
            </a:r>
            <a:endParaRPr/>
          </a:p>
        </p:txBody>
      </p:sp>
      <p:sp>
        <p:nvSpPr>
          <p:cNvPr id="601" name="Google Shape;601;p67"/>
          <p:cNvSpPr/>
          <p:nvPr/>
        </p:nvSpPr>
        <p:spPr>
          <a:xfrm>
            <a:off x="5924434" y="3429000"/>
            <a:ext cx="3237723" cy="1435686"/>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Isaac and Doreen - Suggest adding an example of persona – see the comment for proposed narrative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68"/>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608" name="Google Shape;608;p68"/>
          <p:cNvSpPr txBox="1"/>
          <p:nvPr/>
        </p:nvSpPr>
        <p:spPr>
          <a:xfrm>
            <a:off x="1168225" y="1408175"/>
            <a:ext cx="90531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2 : DESIGN | Activity 2-2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WHAT IS OUR</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GOAL?</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600"/>
              <a:buFont typeface="Arial"/>
              <a:buNone/>
            </a:pPr>
            <a:r>
              <a:rPr b="0" i="0" lang="en-US" sz="3600" u="none" cap="none" strike="noStrike">
                <a:solidFill>
                  <a:schemeClr val="lt1"/>
                </a:solidFill>
                <a:latin typeface="IBM Plex Sans"/>
                <a:ea typeface="IBM Plex Sans"/>
                <a:cs typeface="IBM Plex Sans"/>
                <a:sym typeface="IBM Plex Sans"/>
              </a:rPr>
              <a:t>Solution Goal</a:t>
            </a:r>
            <a:endParaRPr b="0" i="0" sz="36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609" name="Google Shape;609;p68"/>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descr="Image result for multiple goal posts confused" id="615" name="Google Shape;615;p69"/>
          <p:cNvPicPr preferRelativeResize="0"/>
          <p:nvPr/>
        </p:nvPicPr>
        <p:blipFill rotWithShape="1">
          <a:blip r:embed="rId3">
            <a:alphaModFix/>
          </a:blip>
          <a:srcRect b="0" l="0" r="0" t="0"/>
          <a:stretch/>
        </p:blipFill>
        <p:spPr>
          <a:xfrm>
            <a:off x="0" y="0"/>
            <a:ext cx="12192000" cy="5657642"/>
          </a:xfrm>
          <a:prstGeom prst="rect">
            <a:avLst/>
          </a:prstGeom>
          <a:noFill/>
          <a:ln>
            <a:noFill/>
          </a:ln>
        </p:spPr>
      </p:pic>
      <p:sp>
        <p:nvSpPr>
          <p:cNvPr id="616" name="Google Shape;616;p69"/>
          <p:cNvSpPr txBox="1"/>
          <p:nvPr/>
        </p:nvSpPr>
        <p:spPr>
          <a:xfrm>
            <a:off x="372500" y="653873"/>
            <a:ext cx="9175800" cy="802800"/>
          </a:xfrm>
          <a:prstGeom prst="rect">
            <a:avLst/>
          </a:prstGeom>
          <a:noFill/>
          <a:ln>
            <a:noFill/>
          </a:ln>
          <a:effectLst>
            <a:outerShdw blurRad="257175" rotWithShape="0" algn="bl" dir="5400000" dist="19050">
              <a:srgbClr val="000000">
                <a:alpha val="4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IBM Plex Sans"/>
                <a:ea typeface="IBM Plex Sans"/>
                <a:cs typeface="IBM Plex Sans"/>
                <a:sym typeface="IBM Plex Sans"/>
              </a:rPr>
              <a:t>PHASE 2: DESIGN | Activity 2-2</a:t>
            </a:r>
            <a:endParaRPr b="1" i="0" sz="1400" u="none" cap="none" strike="noStrike">
              <a:solidFill>
                <a:srgbClr val="FFFFFF"/>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FFFFFF"/>
                </a:solidFill>
                <a:latin typeface="IBM Plex Sans"/>
                <a:ea typeface="IBM Plex Sans"/>
                <a:cs typeface="IBM Plex Sans"/>
                <a:sym typeface="IBM Plex Sans"/>
              </a:rPr>
              <a:t>SOLUTION GOAL</a:t>
            </a:r>
            <a:endParaRPr b="1" i="0" sz="3000" u="none" cap="none" strike="noStrike">
              <a:solidFill>
                <a:srgbClr val="FFFFFF"/>
              </a:solidFill>
              <a:latin typeface="IBM Plex Sans"/>
              <a:ea typeface="IBM Plex Sans"/>
              <a:cs typeface="IBM Plex Sans"/>
              <a:sym typeface="IBM Plex Sans"/>
            </a:endParaRPr>
          </a:p>
        </p:txBody>
      </p:sp>
      <p:pic>
        <p:nvPicPr>
          <p:cNvPr id="617" name="Google Shape;617;p69"/>
          <p:cNvPicPr preferRelativeResize="0"/>
          <p:nvPr/>
        </p:nvPicPr>
        <p:blipFill rotWithShape="1">
          <a:blip r:embed="rId4">
            <a:alphaModFix/>
          </a:blip>
          <a:srcRect b="0" l="0" r="1601" t="1999"/>
          <a:stretch/>
        </p:blipFill>
        <p:spPr>
          <a:xfrm>
            <a:off x="0" y="5657651"/>
            <a:ext cx="12192001" cy="1200350"/>
          </a:xfrm>
          <a:prstGeom prst="rect">
            <a:avLst/>
          </a:prstGeom>
          <a:noFill/>
          <a:ln>
            <a:noFill/>
          </a:ln>
        </p:spPr>
      </p:pic>
      <p:sp>
        <p:nvSpPr>
          <p:cNvPr id="618" name="Google Shape;618;p69"/>
          <p:cNvSpPr txBox="1"/>
          <p:nvPr/>
        </p:nvSpPr>
        <p:spPr>
          <a:xfrm>
            <a:off x="1154400" y="5750400"/>
            <a:ext cx="9883200" cy="99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n-US" sz="3000" u="none" cap="none" strike="noStrike">
                <a:solidFill>
                  <a:srgbClr val="FFFFFF"/>
                </a:solidFill>
                <a:latin typeface="IBM Plex Sans"/>
                <a:ea typeface="IBM Plex Sans"/>
                <a:cs typeface="IBM Plex Sans"/>
                <a:sym typeface="IBM Plex Sans"/>
              </a:rPr>
              <a:t>“A challenge without a goal, is just a wish.” </a:t>
            </a:r>
            <a:endParaRPr b="0" i="1" sz="30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0"/>
          <p:cNvSpPr txBox="1"/>
          <p:nvPr/>
        </p:nvSpPr>
        <p:spPr>
          <a:xfrm>
            <a:off x="1775525" y="2437200"/>
            <a:ext cx="9175800" cy="198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800" u="none" cap="none" strike="noStrike">
                <a:solidFill>
                  <a:srgbClr val="222222"/>
                </a:solidFill>
                <a:latin typeface="IBM Plex Sans"/>
                <a:ea typeface="IBM Plex Sans"/>
                <a:cs typeface="IBM Plex Sans"/>
                <a:sym typeface="IBM Plex Sans"/>
              </a:rPr>
              <a:t>To </a:t>
            </a:r>
            <a:r>
              <a:rPr b="1" i="0" lang="en-US" sz="4800" u="sng" cap="none" strike="noStrike">
                <a:solidFill>
                  <a:srgbClr val="00AEFD"/>
                </a:solidFill>
                <a:latin typeface="IBM Plex Sans"/>
                <a:ea typeface="IBM Plex Sans"/>
                <a:cs typeface="IBM Plex Sans"/>
                <a:sym typeface="IBM Plex Sans"/>
              </a:rPr>
              <a:t>focus on the most important causes</a:t>
            </a:r>
            <a:r>
              <a:rPr b="1" i="0" lang="en-US" sz="4800" u="none" cap="none" strike="noStrike">
                <a:solidFill>
                  <a:srgbClr val="222222"/>
                </a:solidFill>
                <a:latin typeface="IBM Plex Sans"/>
                <a:ea typeface="IBM Plex Sans"/>
                <a:cs typeface="IBM Plex Sans"/>
                <a:sym typeface="IBM Plex Sans"/>
              </a:rPr>
              <a:t> and </a:t>
            </a:r>
            <a:r>
              <a:rPr b="1" i="0" lang="en-US" sz="4800" u="sng" cap="none" strike="noStrike">
                <a:solidFill>
                  <a:srgbClr val="00AEFD"/>
                </a:solidFill>
                <a:latin typeface="IBM Plex Sans"/>
                <a:ea typeface="IBM Plex Sans"/>
                <a:cs typeface="IBM Plex Sans"/>
                <a:sym typeface="IBM Plex Sans"/>
              </a:rPr>
              <a:t>define a goal </a:t>
            </a:r>
            <a:r>
              <a:rPr b="1" i="0" lang="en-US" sz="4800" u="none" cap="none" strike="noStrike">
                <a:solidFill>
                  <a:srgbClr val="222222"/>
                </a:solidFill>
                <a:latin typeface="IBM Plex Sans"/>
                <a:ea typeface="IBM Plex Sans"/>
                <a:cs typeface="IBM Plex Sans"/>
                <a:sym typeface="IBM Plex Sans"/>
              </a:rPr>
              <a:t>while solving the problem.</a:t>
            </a:r>
            <a:endParaRPr b="1" i="0" sz="4400" u="none" cap="none" strike="noStrike">
              <a:solidFill>
                <a:srgbClr val="000000"/>
              </a:solidFill>
              <a:latin typeface="IBM Plex Sans"/>
              <a:ea typeface="IBM Plex Sans"/>
              <a:cs typeface="IBM Plex Sans"/>
              <a:sym typeface="IBM Plex Sans"/>
            </a:endParaRPr>
          </a:p>
        </p:txBody>
      </p:sp>
      <p:sp>
        <p:nvSpPr>
          <p:cNvPr id="625" name="Google Shape;625;p70"/>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2-2</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SOLUTION GOAL</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 is innovation – example#3</a:t>
            </a:r>
            <a:endParaRPr/>
          </a:p>
        </p:txBody>
      </p:sp>
      <p:sp>
        <p:nvSpPr>
          <p:cNvPr id="129" name="Google Shape;129;p16"/>
          <p:cNvSpPr txBox="1"/>
          <p:nvPr>
            <p:ph idx="1" type="body"/>
          </p:nvPr>
        </p:nvSpPr>
        <p:spPr>
          <a:xfrm>
            <a:off x="838199" y="1517905"/>
            <a:ext cx="6915913" cy="13255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B0F0"/>
              </a:buClr>
              <a:buSzPts val="2800"/>
              <a:buNone/>
            </a:pPr>
            <a:r>
              <a:rPr lang="en-US">
                <a:solidFill>
                  <a:srgbClr val="00B0F0"/>
                </a:solidFill>
              </a:rPr>
              <a:t>Off-grid lighting using recycled products (Zimbabwe)</a:t>
            </a:r>
            <a:endParaRPr u="sng">
              <a:solidFill>
                <a:srgbClr val="00B0F0"/>
              </a:solidFill>
              <a:hlinkClick r:id="rId3">
                <a:extLst>
                  <a:ext uri="{A12FA001-AC4F-418D-AE19-62706E023703}">
                    <ahyp:hlinkClr val="tx"/>
                  </a:ext>
                </a:extLst>
              </a:hlinkClick>
            </a:endParaRPr>
          </a:p>
        </p:txBody>
      </p:sp>
      <p:sp>
        <p:nvSpPr>
          <p:cNvPr id="130" name="Google Shape;130;p16"/>
          <p:cNvSpPr txBox="1"/>
          <p:nvPr/>
        </p:nvSpPr>
        <p:spPr>
          <a:xfrm>
            <a:off x="7716760" y="6073063"/>
            <a:ext cx="323281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200"/>
              <a:buFont typeface="Calibri"/>
              <a:buNone/>
            </a:pPr>
            <a:r>
              <a:rPr lang="en-US" sz="1200" u="sng">
                <a:solidFill>
                  <a:schemeClr val="dk1"/>
                </a:solidFill>
                <a:latin typeface="Calibri"/>
                <a:ea typeface="Calibri"/>
                <a:cs typeface="Calibri"/>
                <a:sym typeface="Calibri"/>
                <a:hlinkClick r:id="rId4">
                  <a:extLst>
                    <a:ext uri="{A12FA001-AC4F-418D-AE19-62706E023703}">
                      <ahyp:hlinkClr val="tx"/>
                    </a:ext>
                  </a:extLst>
                </a:hlinkClick>
              </a:rPr>
              <a:t>"A light for every student " Smart Home Ark Generation Unlimited Global - YouTube</a:t>
            </a:r>
            <a:endParaRPr sz="1200">
              <a:solidFill>
                <a:schemeClr val="dk1"/>
              </a:solidFill>
              <a:latin typeface="Calibri"/>
              <a:ea typeface="Calibri"/>
              <a:cs typeface="Calibri"/>
              <a:sym typeface="Calibri"/>
            </a:endParaRPr>
          </a:p>
        </p:txBody>
      </p:sp>
      <p:sp>
        <p:nvSpPr>
          <p:cNvPr id="131" name="Google Shape;131;p16"/>
          <p:cNvSpPr txBox="1"/>
          <p:nvPr/>
        </p:nvSpPr>
        <p:spPr>
          <a:xfrm>
            <a:off x="838198" y="2673156"/>
            <a:ext cx="6686933"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Core problem:</a:t>
            </a:r>
            <a:r>
              <a:rPr lang="en-US" sz="1800">
                <a:solidFill>
                  <a:schemeClr val="dk1"/>
                </a:solidFill>
                <a:latin typeface="Calibri"/>
                <a:ea typeface="Calibri"/>
                <a:cs typeface="Calibri"/>
                <a:sym typeface="Calibri"/>
              </a:rPr>
              <a:t> Children having poor access to lighting in schools and residential buildings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Main cause: </a:t>
            </a:r>
            <a:r>
              <a:rPr lang="en-US" sz="1800">
                <a:solidFill>
                  <a:schemeClr val="dk1"/>
                </a:solidFill>
                <a:latin typeface="Calibri"/>
                <a:ea typeface="Calibri"/>
                <a:cs typeface="Calibri"/>
                <a:sym typeface="Calibri"/>
              </a:rPr>
              <a:t>Low electrification rates in the region</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Main effect: </a:t>
            </a:r>
            <a:r>
              <a:rPr lang="en-US" sz="1800">
                <a:solidFill>
                  <a:schemeClr val="dk1"/>
                </a:solidFill>
                <a:latin typeface="Calibri"/>
                <a:ea typeface="Calibri"/>
                <a:cs typeface="Calibri"/>
                <a:sym typeface="Calibri"/>
              </a:rPr>
              <a:t> Many students relying on lighting sources that have negative impacts on health, environment and economy</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Goal:</a:t>
            </a:r>
            <a:r>
              <a:rPr lang="en-US" sz="1800">
                <a:solidFill>
                  <a:schemeClr val="dk1"/>
                </a:solidFill>
                <a:latin typeface="Calibri"/>
                <a:ea typeface="Calibri"/>
                <a:cs typeface="Calibri"/>
                <a:sym typeface="Calibri"/>
              </a:rPr>
              <a:t> Prevent children from getting negative impacts on health by increasing electrification rates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Solution: </a:t>
            </a:r>
            <a:r>
              <a:rPr lang="en-US" sz="1800">
                <a:solidFill>
                  <a:schemeClr val="dk1"/>
                </a:solidFill>
                <a:latin typeface="Calibri"/>
                <a:ea typeface="Calibri"/>
                <a:cs typeface="Calibri"/>
                <a:sym typeface="Calibri"/>
              </a:rPr>
              <a:t>Production of cost-effective off-grid solar powered Direct Current LED lighting system</a:t>
            </a:r>
            <a:endParaRPr sz="1800">
              <a:solidFill>
                <a:schemeClr val="dk1"/>
              </a:solidFill>
              <a:latin typeface="Calibri"/>
              <a:ea typeface="Calibri"/>
              <a:cs typeface="Calibri"/>
              <a:sym typeface="Calibri"/>
            </a:endParaRPr>
          </a:p>
        </p:txBody>
      </p:sp>
      <p:pic>
        <p:nvPicPr>
          <p:cNvPr id="132" name="Google Shape;132;p16"/>
          <p:cNvPicPr preferRelativeResize="0"/>
          <p:nvPr/>
        </p:nvPicPr>
        <p:blipFill rotWithShape="1">
          <a:blip r:embed="rId5">
            <a:alphaModFix/>
          </a:blip>
          <a:srcRect b="0" l="0" r="0" t="0"/>
          <a:stretch/>
        </p:blipFill>
        <p:spPr>
          <a:xfrm>
            <a:off x="7683933" y="3634788"/>
            <a:ext cx="3589659" cy="2302972"/>
          </a:xfrm>
          <a:prstGeom prst="rect">
            <a:avLst/>
          </a:prstGeom>
          <a:noFill/>
          <a:ln>
            <a:noFill/>
          </a:ln>
        </p:spPr>
      </p:pic>
      <p:pic>
        <p:nvPicPr>
          <p:cNvPr id="133" name="Google Shape;133;p16"/>
          <p:cNvPicPr preferRelativeResize="0"/>
          <p:nvPr/>
        </p:nvPicPr>
        <p:blipFill rotWithShape="1">
          <a:blip r:embed="rId6">
            <a:alphaModFix/>
          </a:blip>
          <a:srcRect b="0" l="0" r="0" t="0"/>
          <a:stretch/>
        </p:blipFill>
        <p:spPr>
          <a:xfrm>
            <a:off x="7683933" y="1472183"/>
            <a:ext cx="3589658" cy="214375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1"/>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2-2</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SOLUTION GOAL</a:t>
            </a:r>
            <a:endParaRPr b="1" i="0" sz="3000" u="none" cap="none" strike="noStrike">
              <a:solidFill>
                <a:srgbClr val="000000"/>
              </a:solidFill>
              <a:latin typeface="IBM Plex Sans"/>
              <a:ea typeface="IBM Plex Sans"/>
              <a:cs typeface="IBM Plex Sans"/>
              <a:sym typeface="IBM Plex Sans"/>
            </a:endParaRPr>
          </a:p>
        </p:txBody>
      </p:sp>
      <p:pic>
        <p:nvPicPr>
          <p:cNvPr descr="Image result" id="632" name="Google Shape;632;p71"/>
          <p:cNvPicPr preferRelativeResize="0"/>
          <p:nvPr/>
        </p:nvPicPr>
        <p:blipFill rotWithShape="1">
          <a:blip r:embed="rId3">
            <a:alphaModFix/>
          </a:blip>
          <a:srcRect b="7505" l="0" r="0" t="7496"/>
          <a:stretch/>
        </p:blipFill>
        <p:spPr>
          <a:xfrm>
            <a:off x="4123653" y="0"/>
            <a:ext cx="8068348" cy="6858000"/>
          </a:xfrm>
          <a:prstGeom prst="rect">
            <a:avLst/>
          </a:prstGeom>
          <a:noFill/>
          <a:ln>
            <a:noFill/>
          </a:ln>
        </p:spPr>
      </p:pic>
      <p:sp>
        <p:nvSpPr>
          <p:cNvPr id="633" name="Google Shape;633;p71"/>
          <p:cNvSpPr txBox="1"/>
          <p:nvPr/>
        </p:nvSpPr>
        <p:spPr>
          <a:xfrm>
            <a:off x="7196975" y="971325"/>
            <a:ext cx="11859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rgbClr val="FFFFFF"/>
                </a:solidFill>
                <a:latin typeface="IBM Plex Sans"/>
                <a:ea typeface="IBM Plex Sans"/>
                <a:cs typeface="IBM Plex Sans"/>
                <a:sym typeface="IBM Plex Sans"/>
              </a:rPr>
              <a:t>Why 1? </a:t>
            </a:r>
            <a:endParaRPr b="0" i="0" sz="2400" u="none" cap="none" strike="noStrike">
              <a:solidFill>
                <a:srgbClr val="000000"/>
              </a:solidFill>
              <a:latin typeface="Arial"/>
              <a:ea typeface="Arial"/>
              <a:cs typeface="Arial"/>
              <a:sym typeface="Arial"/>
            </a:endParaRPr>
          </a:p>
        </p:txBody>
      </p:sp>
      <p:sp>
        <p:nvSpPr>
          <p:cNvPr id="634" name="Google Shape;634;p71"/>
          <p:cNvSpPr txBox="1"/>
          <p:nvPr/>
        </p:nvSpPr>
        <p:spPr>
          <a:xfrm>
            <a:off x="4588550" y="4040950"/>
            <a:ext cx="13143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rgbClr val="FFFFFF"/>
                </a:solidFill>
                <a:latin typeface="IBM Plex Sans"/>
                <a:ea typeface="IBM Plex Sans"/>
                <a:cs typeface="IBM Plex Sans"/>
                <a:sym typeface="IBM Plex Sans"/>
              </a:rPr>
              <a:t>Why2? </a:t>
            </a:r>
            <a:endParaRPr b="0" i="0" sz="2400" u="none" cap="none" strike="noStrike">
              <a:solidFill>
                <a:srgbClr val="000000"/>
              </a:solidFill>
              <a:latin typeface="Arial"/>
              <a:ea typeface="Arial"/>
              <a:cs typeface="Arial"/>
              <a:sym typeface="Arial"/>
            </a:endParaRPr>
          </a:p>
        </p:txBody>
      </p:sp>
      <p:sp>
        <p:nvSpPr>
          <p:cNvPr id="635" name="Google Shape;635;p71"/>
          <p:cNvSpPr txBox="1"/>
          <p:nvPr/>
        </p:nvSpPr>
        <p:spPr>
          <a:xfrm>
            <a:off x="5615325" y="4393950"/>
            <a:ext cx="13143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rgbClr val="FFFFFF"/>
                </a:solidFill>
                <a:latin typeface="IBM Plex Sans"/>
                <a:ea typeface="IBM Plex Sans"/>
                <a:cs typeface="IBM Plex Sans"/>
                <a:sym typeface="IBM Plex Sans"/>
              </a:rPr>
              <a:t>Why3? </a:t>
            </a:r>
            <a:endParaRPr b="0" i="0" sz="2400" u="none" cap="none" strike="noStrike">
              <a:solidFill>
                <a:srgbClr val="000000"/>
              </a:solidFill>
              <a:latin typeface="Arial"/>
              <a:ea typeface="Arial"/>
              <a:cs typeface="Arial"/>
              <a:sym typeface="Arial"/>
            </a:endParaRPr>
          </a:p>
        </p:txBody>
      </p:sp>
      <p:sp>
        <p:nvSpPr>
          <p:cNvPr id="636" name="Google Shape;636;p71"/>
          <p:cNvSpPr txBox="1"/>
          <p:nvPr/>
        </p:nvSpPr>
        <p:spPr>
          <a:xfrm>
            <a:off x="6794550" y="4702775"/>
            <a:ext cx="13143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rgbClr val="FFFFFF"/>
                </a:solidFill>
                <a:latin typeface="IBM Plex Sans"/>
                <a:ea typeface="IBM Plex Sans"/>
                <a:cs typeface="IBM Plex Sans"/>
                <a:sym typeface="IBM Plex Sans"/>
              </a:rPr>
              <a:t>Why 4? </a:t>
            </a:r>
            <a:endParaRPr b="0" i="0" sz="2400" u="none" cap="none" strike="noStrike">
              <a:solidFill>
                <a:srgbClr val="000000"/>
              </a:solidFill>
              <a:latin typeface="Arial"/>
              <a:ea typeface="Arial"/>
              <a:cs typeface="Arial"/>
              <a:sym typeface="Arial"/>
            </a:endParaRPr>
          </a:p>
        </p:txBody>
      </p:sp>
      <p:sp>
        <p:nvSpPr>
          <p:cNvPr id="637" name="Google Shape;637;p71"/>
          <p:cNvSpPr txBox="1"/>
          <p:nvPr/>
        </p:nvSpPr>
        <p:spPr>
          <a:xfrm>
            <a:off x="8108850" y="4840475"/>
            <a:ext cx="13143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rgbClr val="FFFFFF"/>
                </a:solidFill>
                <a:latin typeface="IBM Plex Sans"/>
                <a:ea typeface="IBM Plex Sans"/>
                <a:cs typeface="IBM Plex Sans"/>
                <a:sym typeface="IBM Plex Sans"/>
              </a:rPr>
              <a:t>Why 5? </a:t>
            </a:r>
            <a:endParaRPr b="0" i="0" sz="2400" u="none" cap="none" strike="noStrike">
              <a:solidFill>
                <a:srgbClr val="000000"/>
              </a:solidFill>
              <a:latin typeface="Arial"/>
              <a:ea typeface="Arial"/>
              <a:cs typeface="Arial"/>
              <a:sym typeface="Arial"/>
            </a:endParaRPr>
          </a:p>
        </p:txBody>
      </p:sp>
      <p:sp>
        <p:nvSpPr>
          <p:cNvPr id="638" name="Google Shape;638;p71"/>
          <p:cNvSpPr txBox="1"/>
          <p:nvPr/>
        </p:nvSpPr>
        <p:spPr>
          <a:xfrm>
            <a:off x="372500" y="3143350"/>
            <a:ext cx="3171900" cy="147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IBM Plex Sans"/>
                <a:ea typeface="IBM Plex Sans"/>
                <a:cs typeface="IBM Plex Sans"/>
                <a:sym typeface="IBM Plex Sans"/>
              </a:rPr>
              <a:t>Start with the roots of the ‘Problem Tree’ and the causes identified using the ‘5 Whys’ activity.</a:t>
            </a:r>
            <a:endParaRPr b="1"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IBM Plex Sans"/>
              <a:ea typeface="IBM Plex Sans"/>
              <a:cs typeface="IBM Plex Sans"/>
              <a:sym typeface="IBM Plex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2"/>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2-2</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SOLUTION GOAL</a:t>
            </a:r>
            <a:endParaRPr b="1" i="0" sz="3000" u="none" cap="none" strike="noStrike">
              <a:solidFill>
                <a:srgbClr val="000000"/>
              </a:solidFill>
              <a:latin typeface="IBM Plex Sans"/>
              <a:ea typeface="IBM Plex Sans"/>
              <a:cs typeface="IBM Plex Sans"/>
              <a:sym typeface="IBM Plex Sans"/>
            </a:endParaRPr>
          </a:p>
        </p:txBody>
      </p:sp>
      <p:pic>
        <p:nvPicPr>
          <p:cNvPr descr="Image result" id="645" name="Google Shape;645;p72"/>
          <p:cNvPicPr preferRelativeResize="0"/>
          <p:nvPr/>
        </p:nvPicPr>
        <p:blipFill rotWithShape="1">
          <a:blip r:embed="rId3">
            <a:alphaModFix/>
          </a:blip>
          <a:srcRect b="7505" l="0" r="0" t="7496"/>
          <a:stretch/>
        </p:blipFill>
        <p:spPr>
          <a:xfrm>
            <a:off x="4123653" y="0"/>
            <a:ext cx="8068348" cy="6858000"/>
          </a:xfrm>
          <a:prstGeom prst="rect">
            <a:avLst/>
          </a:prstGeom>
          <a:noFill/>
          <a:ln>
            <a:noFill/>
          </a:ln>
        </p:spPr>
      </p:pic>
      <p:sp>
        <p:nvSpPr>
          <p:cNvPr id="646" name="Google Shape;646;p72"/>
          <p:cNvSpPr txBox="1"/>
          <p:nvPr/>
        </p:nvSpPr>
        <p:spPr>
          <a:xfrm>
            <a:off x="7196975" y="971325"/>
            <a:ext cx="11859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rgbClr val="FFFFFF"/>
                </a:solidFill>
                <a:latin typeface="IBM Plex Sans"/>
                <a:ea typeface="IBM Plex Sans"/>
                <a:cs typeface="IBM Plex Sans"/>
                <a:sym typeface="IBM Plex Sans"/>
              </a:rPr>
              <a:t>Why 1? </a:t>
            </a:r>
            <a:endParaRPr b="0" i="0" sz="2400" u="none" cap="none" strike="noStrike">
              <a:solidFill>
                <a:srgbClr val="000000"/>
              </a:solidFill>
              <a:latin typeface="Arial"/>
              <a:ea typeface="Arial"/>
              <a:cs typeface="Arial"/>
              <a:sym typeface="Arial"/>
            </a:endParaRPr>
          </a:p>
        </p:txBody>
      </p:sp>
      <p:sp>
        <p:nvSpPr>
          <p:cNvPr id="647" name="Google Shape;647;p72"/>
          <p:cNvSpPr txBox="1"/>
          <p:nvPr/>
        </p:nvSpPr>
        <p:spPr>
          <a:xfrm>
            <a:off x="4588550" y="4040950"/>
            <a:ext cx="13143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rgbClr val="FFFFFF"/>
                </a:solidFill>
                <a:latin typeface="IBM Plex Sans"/>
                <a:ea typeface="IBM Plex Sans"/>
                <a:cs typeface="IBM Plex Sans"/>
                <a:sym typeface="IBM Plex Sans"/>
              </a:rPr>
              <a:t>Why2? </a:t>
            </a:r>
            <a:endParaRPr b="0" i="0" sz="2400" u="none" cap="none" strike="noStrike">
              <a:solidFill>
                <a:srgbClr val="000000"/>
              </a:solidFill>
              <a:latin typeface="Arial"/>
              <a:ea typeface="Arial"/>
              <a:cs typeface="Arial"/>
              <a:sym typeface="Arial"/>
            </a:endParaRPr>
          </a:p>
        </p:txBody>
      </p:sp>
      <p:sp>
        <p:nvSpPr>
          <p:cNvPr id="648" name="Google Shape;648;p72"/>
          <p:cNvSpPr txBox="1"/>
          <p:nvPr/>
        </p:nvSpPr>
        <p:spPr>
          <a:xfrm>
            <a:off x="5615325" y="4393950"/>
            <a:ext cx="13143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rgbClr val="FFFFFF"/>
                </a:solidFill>
                <a:highlight>
                  <a:srgbClr val="00AEFD"/>
                </a:highlight>
                <a:latin typeface="IBM Plex Sans"/>
                <a:ea typeface="IBM Plex Sans"/>
                <a:cs typeface="IBM Plex Sans"/>
                <a:sym typeface="IBM Plex Sans"/>
              </a:rPr>
              <a:t>Why3? </a:t>
            </a:r>
            <a:endParaRPr b="0" i="0" sz="2400" u="none" cap="none" strike="noStrike">
              <a:solidFill>
                <a:srgbClr val="000000"/>
              </a:solidFill>
              <a:highlight>
                <a:srgbClr val="00AEFD"/>
              </a:highlight>
              <a:latin typeface="Arial"/>
              <a:ea typeface="Arial"/>
              <a:cs typeface="Arial"/>
              <a:sym typeface="Arial"/>
            </a:endParaRPr>
          </a:p>
        </p:txBody>
      </p:sp>
      <p:sp>
        <p:nvSpPr>
          <p:cNvPr id="649" name="Google Shape;649;p72"/>
          <p:cNvSpPr txBox="1"/>
          <p:nvPr/>
        </p:nvSpPr>
        <p:spPr>
          <a:xfrm>
            <a:off x="6794550" y="4702775"/>
            <a:ext cx="13143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rgbClr val="FFFFFF"/>
                </a:solidFill>
                <a:latin typeface="IBM Plex Sans"/>
                <a:ea typeface="IBM Plex Sans"/>
                <a:cs typeface="IBM Plex Sans"/>
                <a:sym typeface="IBM Plex Sans"/>
              </a:rPr>
              <a:t>Why 4? </a:t>
            </a:r>
            <a:endParaRPr b="0" i="0" sz="2400" u="none" cap="none" strike="noStrike">
              <a:solidFill>
                <a:srgbClr val="000000"/>
              </a:solidFill>
              <a:latin typeface="Arial"/>
              <a:ea typeface="Arial"/>
              <a:cs typeface="Arial"/>
              <a:sym typeface="Arial"/>
            </a:endParaRPr>
          </a:p>
        </p:txBody>
      </p:sp>
      <p:sp>
        <p:nvSpPr>
          <p:cNvPr id="650" name="Google Shape;650;p72"/>
          <p:cNvSpPr txBox="1"/>
          <p:nvPr/>
        </p:nvSpPr>
        <p:spPr>
          <a:xfrm>
            <a:off x="8108850" y="4840475"/>
            <a:ext cx="13143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rgbClr val="FFFFFF"/>
                </a:solidFill>
                <a:latin typeface="IBM Plex Sans"/>
                <a:ea typeface="IBM Plex Sans"/>
                <a:cs typeface="IBM Plex Sans"/>
                <a:sym typeface="IBM Plex Sans"/>
              </a:rPr>
              <a:t>Why 5? </a:t>
            </a:r>
            <a:endParaRPr b="0" i="0" sz="2400" u="none" cap="none" strike="noStrike">
              <a:solidFill>
                <a:srgbClr val="000000"/>
              </a:solidFill>
              <a:latin typeface="Arial"/>
              <a:ea typeface="Arial"/>
              <a:cs typeface="Arial"/>
              <a:sym typeface="Arial"/>
            </a:endParaRPr>
          </a:p>
        </p:txBody>
      </p:sp>
      <p:sp>
        <p:nvSpPr>
          <p:cNvPr id="651" name="Google Shape;651;p72"/>
          <p:cNvSpPr txBox="1"/>
          <p:nvPr/>
        </p:nvSpPr>
        <p:spPr>
          <a:xfrm>
            <a:off x="372500" y="3592150"/>
            <a:ext cx="3318900" cy="147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IBM Plex Sans"/>
                <a:ea typeface="IBM Plex Sans"/>
                <a:cs typeface="IBM Plex Sans"/>
                <a:sym typeface="IBM Plex Sans"/>
              </a:rPr>
              <a:t>Your ‘Solution Goal’ is based on your choice of the cause you want to address as a problem solver.</a:t>
            </a:r>
            <a:endParaRPr b="1"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rPr b="1" i="0" lang="en-US" sz="2400" u="sng" cap="none" strike="noStrike">
                <a:solidFill>
                  <a:srgbClr val="00AEFD"/>
                </a:solidFill>
                <a:latin typeface="IBM Plex Sans"/>
                <a:ea typeface="IBM Plex Sans"/>
                <a:cs typeface="IBM Plex Sans"/>
                <a:sym typeface="IBM Plex Sans"/>
              </a:rPr>
              <a:t>Choose causes that you think is most important.</a:t>
            </a:r>
            <a:endParaRPr b="1" i="0" sz="2400" u="sng"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sng" cap="none" strike="noStrike">
              <a:solidFill>
                <a:srgbClr val="00AEFD"/>
              </a:solidFill>
              <a:latin typeface="IBM Plex Sans"/>
              <a:ea typeface="IBM Plex Sans"/>
              <a:cs typeface="IBM Plex Sans"/>
              <a:sym typeface="IBM Plex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3"/>
          <p:cNvSpPr txBox="1"/>
          <p:nvPr/>
        </p:nvSpPr>
        <p:spPr>
          <a:xfrm>
            <a:off x="1567961" y="2569550"/>
            <a:ext cx="9056078" cy="198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800" u="sng" cap="none" strike="noStrike">
                <a:solidFill>
                  <a:srgbClr val="00AEFD"/>
                </a:solidFill>
                <a:latin typeface="IBM Plex Sans"/>
                <a:ea typeface="IBM Plex Sans"/>
                <a:cs typeface="IBM Plex Sans"/>
                <a:sym typeface="IBM Plex Sans"/>
              </a:rPr>
              <a:t>(Solve Problem)</a:t>
            </a:r>
            <a:r>
              <a:rPr b="1" i="0" lang="en-US" sz="4800" u="none" cap="none" strike="noStrike">
                <a:solidFill>
                  <a:srgbClr val="222222"/>
                </a:solidFill>
                <a:latin typeface="IBM Plex Sans"/>
                <a:ea typeface="IBM Plex Sans"/>
                <a:cs typeface="IBM Plex Sans"/>
                <a:sym typeface="IBM Plex Sans"/>
              </a:rPr>
              <a:t> for </a:t>
            </a:r>
            <a:r>
              <a:rPr b="1" i="0" lang="en-US" sz="4800" u="sng" cap="none" strike="noStrike">
                <a:solidFill>
                  <a:srgbClr val="00AEFD"/>
                </a:solidFill>
                <a:latin typeface="IBM Plex Sans"/>
                <a:ea typeface="IBM Plex Sans"/>
                <a:cs typeface="IBM Plex Sans"/>
                <a:sym typeface="IBM Plex Sans"/>
              </a:rPr>
              <a:t>(Target Group) </a:t>
            </a:r>
            <a:r>
              <a:rPr b="1" i="0" lang="en-US" sz="4800" u="none" cap="none" strike="noStrike">
                <a:solidFill>
                  <a:srgbClr val="222222"/>
                </a:solidFill>
                <a:latin typeface="IBM Plex Sans"/>
                <a:ea typeface="IBM Plex Sans"/>
                <a:cs typeface="IBM Plex Sans"/>
                <a:sym typeface="IBM Plex Sans"/>
              </a:rPr>
              <a:t>by </a:t>
            </a:r>
            <a:r>
              <a:rPr b="1" i="0" lang="en-US" sz="4800" u="sng" cap="none" strike="noStrike">
                <a:solidFill>
                  <a:srgbClr val="00AEFD"/>
                </a:solidFill>
                <a:latin typeface="IBM Plex Sans"/>
                <a:ea typeface="IBM Plex Sans"/>
                <a:cs typeface="IBM Plex Sans"/>
                <a:sym typeface="IBM Plex Sans"/>
              </a:rPr>
              <a:t>(Addressing Chosen Cause)</a:t>
            </a:r>
            <a:r>
              <a:rPr b="1" i="0" lang="en-US" sz="4800" u="none" cap="none" strike="noStrike">
                <a:solidFill>
                  <a:srgbClr val="222222"/>
                </a:solidFill>
                <a:latin typeface="IBM Plex Sans"/>
                <a:ea typeface="IBM Plex Sans"/>
                <a:cs typeface="IBM Plex Sans"/>
                <a:sym typeface="IBM Plex Sans"/>
              </a:rPr>
              <a:t> </a:t>
            </a:r>
            <a:endParaRPr b="1" i="0" sz="4400" u="none" cap="none" strike="noStrike">
              <a:solidFill>
                <a:srgbClr val="000000"/>
              </a:solidFill>
              <a:latin typeface="IBM Plex Sans"/>
              <a:ea typeface="IBM Plex Sans"/>
              <a:cs typeface="IBM Plex Sans"/>
              <a:sym typeface="IBM Plex Sans"/>
            </a:endParaRPr>
          </a:p>
        </p:txBody>
      </p:sp>
      <p:sp>
        <p:nvSpPr>
          <p:cNvPr id="658" name="Google Shape;658;p73"/>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2-2</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SOLUTION GOAL</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4"/>
          <p:cNvSpPr txBox="1"/>
          <p:nvPr>
            <p:ph type="title"/>
          </p:nvPr>
        </p:nvSpPr>
        <p:spPr>
          <a:xfrm>
            <a:off x="1052513" y="444"/>
            <a:ext cx="10515600" cy="66278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What’s the goal</a:t>
            </a:r>
            <a:endParaRPr/>
          </a:p>
        </p:txBody>
      </p:sp>
      <p:graphicFrame>
        <p:nvGraphicFramePr>
          <p:cNvPr id="664" name="Google Shape;664;p74"/>
          <p:cNvGraphicFramePr/>
          <p:nvPr/>
        </p:nvGraphicFramePr>
        <p:xfrm>
          <a:off x="3249216" y="663226"/>
          <a:ext cx="3000000" cy="3000000"/>
        </p:xfrm>
        <a:graphic>
          <a:graphicData uri="http://schemas.openxmlformats.org/drawingml/2006/table">
            <a:tbl>
              <a:tblPr bandRow="1" firstRow="1">
                <a:noFill/>
                <a:tableStyleId>{9E638FE1-F0D4-4C5B-BCCF-8E520F9A1B07}</a:tableStyleId>
              </a:tblPr>
              <a:tblGrid>
                <a:gridCol w="8752275"/>
              </a:tblGrid>
              <a:tr h="378100">
                <a:tc>
                  <a:txBody>
                    <a:bodyPr/>
                    <a:lstStyle/>
                    <a:p>
                      <a:pPr indent="0" lvl="0" marL="0" marR="0" rtl="0" algn="l">
                        <a:spcBef>
                          <a:spcPts val="0"/>
                        </a:spcBef>
                        <a:spcAft>
                          <a:spcPts val="0"/>
                        </a:spcAft>
                        <a:buNone/>
                      </a:pPr>
                      <a:r>
                        <a:rPr b="1" lang="en-US" sz="1800"/>
                        <a:t>Question example </a:t>
                      </a:r>
                      <a:endParaRPr/>
                    </a:p>
                  </a:txBody>
                  <a:tcPr marT="45725" marB="45725" marR="91450" marL="91450"/>
                </a:tc>
              </a:tr>
              <a:tr h="924625">
                <a:tc>
                  <a:txBody>
                    <a:bodyPr/>
                    <a:lstStyle/>
                    <a:p>
                      <a:pPr indent="0" lvl="0" marL="0" marR="0" rtl="0" algn="l">
                        <a:spcBef>
                          <a:spcPts val="0"/>
                        </a:spcBef>
                        <a:spcAft>
                          <a:spcPts val="0"/>
                        </a:spcAft>
                        <a:buNone/>
                      </a:pPr>
                      <a:r>
                        <a:rPr b="1" lang="en-US" sz="1800"/>
                        <a:t>Why is there increased draught?</a:t>
                      </a:r>
                      <a:endParaRPr/>
                    </a:p>
                    <a:p>
                      <a:pPr indent="0" lvl="0" marL="0" marR="0" rtl="0" algn="l">
                        <a:spcBef>
                          <a:spcPts val="0"/>
                        </a:spcBef>
                        <a:spcAft>
                          <a:spcPts val="0"/>
                        </a:spcAft>
                        <a:buNone/>
                      </a:pPr>
                      <a:r>
                        <a:rPr lang="en-US" sz="1800"/>
                        <a:t>One reason is because there’s hotter atmospheric temperature </a:t>
                      </a:r>
                      <a:endParaRPr/>
                    </a:p>
                  </a:txBody>
                  <a:tcPr marT="45725" marB="45725" marR="91450" marL="91450"/>
                </a:tc>
              </a:tr>
              <a:tr h="945275">
                <a:tc>
                  <a:txBody>
                    <a:bodyPr/>
                    <a:lstStyle/>
                    <a:p>
                      <a:pPr indent="0" lvl="0" marL="0" marR="0" rtl="0" algn="l">
                        <a:spcBef>
                          <a:spcPts val="0"/>
                        </a:spcBef>
                        <a:spcAft>
                          <a:spcPts val="0"/>
                        </a:spcAft>
                        <a:buNone/>
                      </a:pPr>
                      <a:r>
                        <a:rPr b="1" lang="en-US" sz="1800"/>
                        <a:t>Why is there hot temperature? </a:t>
                      </a:r>
                      <a:endParaRPr/>
                    </a:p>
                    <a:p>
                      <a:pPr indent="0" lvl="0" marL="0" marR="0" rtl="0" algn="l">
                        <a:spcBef>
                          <a:spcPts val="0"/>
                        </a:spcBef>
                        <a:spcAft>
                          <a:spcPts val="0"/>
                        </a:spcAft>
                        <a:buNone/>
                      </a:pPr>
                      <a:r>
                        <a:rPr lang="en-US" sz="1800"/>
                        <a:t>One reason is because they generate electricity by burning fossil fuels and also carbon dioxide gas emissions from transport  </a:t>
                      </a:r>
                      <a:endParaRPr/>
                    </a:p>
                  </a:txBody>
                  <a:tcPr marT="45725" marB="45725" marR="91450" marL="91450"/>
                </a:tc>
              </a:tr>
              <a:tr h="661675">
                <a:tc>
                  <a:txBody>
                    <a:bodyPr/>
                    <a:lstStyle/>
                    <a:p>
                      <a:pPr indent="0" lvl="0" marL="0" marR="0" rtl="0" algn="l">
                        <a:spcBef>
                          <a:spcPts val="0"/>
                        </a:spcBef>
                        <a:spcAft>
                          <a:spcPts val="0"/>
                        </a:spcAft>
                        <a:buNone/>
                      </a:pPr>
                      <a:r>
                        <a:rPr b="1" lang="en-US" sz="1800"/>
                        <a:t>Why transportation carbon dioxide gas emissions?</a:t>
                      </a:r>
                      <a:endParaRPr/>
                    </a:p>
                    <a:p>
                      <a:pPr indent="0" lvl="0" marL="0" marR="0" rtl="0" algn="l">
                        <a:spcBef>
                          <a:spcPts val="0"/>
                        </a:spcBef>
                        <a:spcAft>
                          <a:spcPts val="0"/>
                        </a:spcAft>
                        <a:buNone/>
                      </a:pPr>
                      <a:r>
                        <a:rPr lang="en-US" sz="1800"/>
                        <a:t>Because 94% of fuel used in transportation is petroleum based </a:t>
                      </a:r>
                      <a:endParaRPr/>
                    </a:p>
                  </a:txBody>
                  <a:tcPr marT="45725" marB="45725" marR="91450" marL="91450"/>
                </a:tc>
              </a:tr>
              <a:tr h="945275">
                <a:tc>
                  <a:txBody>
                    <a:bodyPr/>
                    <a:lstStyle/>
                    <a:p>
                      <a:pPr indent="0" lvl="0" marL="0" marR="0" rtl="0" algn="l">
                        <a:spcBef>
                          <a:spcPts val="0"/>
                        </a:spcBef>
                        <a:spcAft>
                          <a:spcPts val="0"/>
                        </a:spcAft>
                        <a:buNone/>
                      </a:pPr>
                      <a:r>
                        <a:rPr b="1" lang="en-US" sz="1800"/>
                        <a:t>Why petroleum fuel?</a:t>
                      </a:r>
                      <a:endParaRPr/>
                    </a:p>
                    <a:p>
                      <a:pPr indent="0" lvl="0" marL="0" marR="0" rtl="0" algn="l">
                        <a:spcBef>
                          <a:spcPts val="0"/>
                        </a:spcBef>
                        <a:spcAft>
                          <a:spcPts val="0"/>
                        </a:spcAft>
                        <a:buNone/>
                      </a:pPr>
                      <a:r>
                        <a:rPr lang="en-US" sz="1800"/>
                        <a:t>One reason is because most of the transport means are designed to consume fuel due to its  high energy value per unit volume </a:t>
                      </a:r>
                      <a:endParaRPr/>
                    </a:p>
                  </a:txBody>
                  <a:tcPr marT="45725" marB="45725" marR="91450" marL="91450"/>
                </a:tc>
              </a:tr>
              <a:tr h="945275">
                <a:tc>
                  <a:txBody>
                    <a:bodyPr/>
                    <a:lstStyle/>
                    <a:p>
                      <a:pPr indent="0" lvl="0" marL="0" marR="0" rtl="0" algn="l">
                        <a:spcBef>
                          <a:spcPts val="0"/>
                        </a:spcBef>
                        <a:spcAft>
                          <a:spcPts val="0"/>
                        </a:spcAft>
                        <a:buNone/>
                      </a:pPr>
                      <a:r>
                        <a:rPr lang="en-US" sz="1800"/>
                        <a:t>Why do manufacturers choose to make petroleum fuel vehicles?</a:t>
                      </a:r>
                      <a:endParaRPr/>
                    </a:p>
                    <a:p>
                      <a:pPr indent="0" lvl="0" marL="0" marR="0" rtl="0" algn="l">
                        <a:spcBef>
                          <a:spcPts val="0"/>
                        </a:spcBef>
                        <a:spcAft>
                          <a:spcPts val="0"/>
                        </a:spcAft>
                        <a:buNone/>
                      </a:pPr>
                      <a:r>
                        <a:rPr lang="en-US" sz="1800"/>
                        <a:t>One reason is because the electric vehicle (EV) industry is still in it’s early technology stage </a:t>
                      </a:r>
                      <a:endParaRPr/>
                    </a:p>
                  </a:txBody>
                  <a:tcPr marT="45725" marB="45725" marR="91450" marL="91450"/>
                </a:tc>
              </a:tr>
            </a:tbl>
          </a:graphicData>
        </a:graphic>
      </p:graphicFrame>
      <p:sp>
        <p:nvSpPr>
          <p:cNvPr id="665" name="Google Shape;665;p74"/>
          <p:cNvSpPr txBox="1"/>
          <p:nvPr/>
        </p:nvSpPr>
        <p:spPr>
          <a:xfrm>
            <a:off x="5184576" y="2425303"/>
            <a:ext cx="1828800" cy="182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74"/>
          <p:cNvSpPr/>
          <p:nvPr/>
        </p:nvSpPr>
        <p:spPr>
          <a:xfrm>
            <a:off x="428625" y="663226"/>
            <a:ext cx="2661047" cy="4800202"/>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342900" lvl="0" marL="342900" marR="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Start with the roots of the Problem Tree and the causes identified using the 5 WHYS activity.</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Go through all the causes </a:t>
            </a:r>
            <a:endParaRPr/>
          </a:p>
        </p:txBody>
      </p:sp>
      <p:sp>
        <p:nvSpPr>
          <p:cNvPr id="667" name="Google Shape;667;p74"/>
          <p:cNvSpPr/>
          <p:nvPr/>
        </p:nvSpPr>
        <p:spPr>
          <a:xfrm>
            <a:off x="428625" y="5581054"/>
            <a:ext cx="2661047" cy="1276501"/>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Frame your Solution Goals </a:t>
            </a:r>
            <a:endParaRPr/>
          </a:p>
        </p:txBody>
      </p:sp>
      <p:sp>
        <p:nvSpPr>
          <p:cNvPr id="668" name="Google Shape;668;p74"/>
          <p:cNvSpPr/>
          <p:nvPr/>
        </p:nvSpPr>
        <p:spPr>
          <a:xfrm>
            <a:off x="3249216" y="5193954"/>
            <a:ext cx="8850512" cy="1644452"/>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SOLUTION GOAL</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Stop drivers from causing Draught by getting them to use electric vehicles without releasing dangerous carbon emissions into the atmosphere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BUSINESS SOLUTION</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Reduce draught by providing electric engines for transportation that don’t release dangerous carbon emissions into the atmosphere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5"/>
          <p:cNvSpPr txBox="1"/>
          <p:nvPr/>
        </p:nvSpPr>
        <p:spPr>
          <a:xfrm>
            <a:off x="1102950" y="2804900"/>
            <a:ext cx="9986100" cy="198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lang="en-US" sz="3600">
                <a:solidFill>
                  <a:srgbClr val="434343"/>
                </a:solidFill>
                <a:latin typeface="IBM Plex Sans"/>
                <a:ea typeface="IBM Plex Sans"/>
                <a:cs typeface="IBM Plex Sans"/>
                <a:sym typeface="IBM Plex Sans"/>
              </a:rPr>
              <a:t>Stop </a:t>
            </a:r>
            <a:r>
              <a:rPr b="1" lang="en-US" sz="3600" u="sng">
                <a:solidFill>
                  <a:srgbClr val="00AEFD"/>
                </a:solidFill>
                <a:latin typeface="IBM Plex Sans"/>
                <a:ea typeface="IBM Plex Sans"/>
                <a:cs typeface="IBM Plex Sans"/>
                <a:sym typeface="IBM Plex Sans"/>
              </a:rPr>
              <a:t>Drivers</a:t>
            </a:r>
            <a:r>
              <a:rPr b="1" i="0" lang="en-US" sz="3600" u="sng" cap="none" strike="noStrike">
                <a:solidFill>
                  <a:srgbClr val="00AEFD"/>
                </a:solidFill>
                <a:latin typeface="IBM Plex Sans"/>
                <a:ea typeface="IBM Plex Sans"/>
                <a:cs typeface="IBM Plex Sans"/>
                <a:sym typeface="IBM Plex Sans"/>
              </a:rPr>
              <a:t> </a:t>
            </a:r>
            <a:r>
              <a:rPr b="1" i="0" lang="en-US" sz="3600" u="none" cap="none" strike="noStrike">
                <a:solidFill>
                  <a:srgbClr val="000000"/>
                </a:solidFill>
                <a:latin typeface="IBM Plex Sans"/>
                <a:ea typeface="IBM Plex Sans"/>
                <a:cs typeface="IBM Plex Sans"/>
                <a:sym typeface="IBM Plex Sans"/>
              </a:rPr>
              <a:t>from</a:t>
            </a:r>
            <a:r>
              <a:rPr b="1" i="0" lang="en-US" sz="3600" u="sng" cap="none" strike="noStrike">
                <a:solidFill>
                  <a:srgbClr val="00AEFD"/>
                </a:solidFill>
                <a:latin typeface="IBM Plex Sans"/>
                <a:ea typeface="IBM Plex Sans"/>
                <a:cs typeface="IBM Plex Sans"/>
                <a:sym typeface="IBM Plex Sans"/>
              </a:rPr>
              <a:t> </a:t>
            </a:r>
            <a:r>
              <a:rPr b="1" lang="en-US" sz="3600" u="sng">
                <a:solidFill>
                  <a:srgbClr val="00AEFD"/>
                </a:solidFill>
                <a:latin typeface="IBM Plex Sans"/>
                <a:ea typeface="IBM Plex Sans"/>
                <a:cs typeface="IBM Plex Sans"/>
                <a:sym typeface="IBM Plex Sans"/>
              </a:rPr>
              <a:t>Causing drought </a:t>
            </a:r>
            <a:r>
              <a:rPr b="1" i="0" lang="en-US" sz="3600" u="sng" cap="none" strike="noStrike">
                <a:solidFill>
                  <a:srgbClr val="00AEFD"/>
                </a:solidFill>
                <a:latin typeface="IBM Plex Sans"/>
                <a:ea typeface="IBM Plex Sans"/>
                <a:cs typeface="IBM Plex Sans"/>
                <a:sym typeface="IBM Plex Sans"/>
              </a:rPr>
              <a:t> </a:t>
            </a:r>
            <a:r>
              <a:rPr b="1" i="0" lang="en-US" sz="3600" u="none" cap="none" strike="noStrike">
                <a:solidFill>
                  <a:srgbClr val="434343"/>
                </a:solidFill>
                <a:latin typeface="IBM Plex Sans"/>
                <a:ea typeface="IBM Plex Sans"/>
                <a:cs typeface="IBM Plex Sans"/>
                <a:sym typeface="IBM Plex Sans"/>
              </a:rPr>
              <a:t>by</a:t>
            </a:r>
            <a:r>
              <a:rPr b="1" i="0" lang="en-US" sz="3600" u="sng" cap="none" strike="noStrike">
                <a:solidFill>
                  <a:srgbClr val="00AEFD"/>
                </a:solidFill>
                <a:latin typeface="IBM Plex Sans"/>
                <a:ea typeface="IBM Plex Sans"/>
                <a:cs typeface="IBM Plex Sans"/>
                <a:sym typeface="IBM Plex Sans"/>
              </a:rPr>
              <a:t> getting them to use electric vehicles without releasing dangerous carbon emissions into the atmosphere .</a:t>
            </a:r>
            <a:br>
              <a:rPr b="1" i="0" lang="en-US" sz="3600" u="sng" cap="none" strike="noStrike">
                <a:solidFill>
                  <a:srgbClr val="00AEFD"/>
                </a:solidFill>
                <a:latin typeface="IBM Plex Sans"/>
                <a:ea typeface="IBM Plex Sans"/>
                <a:cs typeface="IBM Plex Sans"/>
                <a:sym typeface="IBM Plex Sans"/>
              </a:rPr>
            </a:br>
            <a:r>
              <a:rPr b="1" i="0" lang="en-US" sz="3600" u="none" cap="none" strike="noStrike">
                <a:solidFill>
                  <a:srgbClr val="222222"/>
                </a:solidFill>
                <a:latin typeface="IBM Plex Sans"/>
                <a:ea typeface="IBM Plex Sans"/>
                <a:cs typeface="IBM Plex Sans"/>
                <a:sym typeface="IBM Plex Sans"/>
              </a:rPr>
              <a:t> </a:t>
            </a:r>
            <a:endParaRPr b="1" i="0" sz="3600" u="none" cap="none" strike="noStrike">
              <a:solidFill>
                <a:srgbClr val="000000"/>
              </a:solidFill>
              <a:latin typeface="IBM Plex Sans"/>
              <a:ea typeface="IBM Plex Sans"/>
              <a:cs typeface="IBM Plex Sans"/>
              <a:sym typeface="IBM Plex Sans"/>
            </a:endParaRPr>
          </a:p>
        </p:txBody>
      </p:sp>
      <p:sp>
        <p:nvSpPr>
          <p:cNvPr id="675" name="Google Shape;675;p75"/>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2-2</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SOLUTION GOAL</a:t>
            </a:r>
            <a:endParaRPr b="1" i="0" sz="3000" u="none" cap="none" strike="noStrike">
              <a:solidFill>
                <a:srgbClr val="000000"/>
              </a:solidFill>
              <a:latin typeface="IBM Plex Sans"/>
              <a:ea typeface="IBM Plex Sans"/>
              <a:cs typeface="IBM Plex Sans"/>
              <a:sym typeface="IBM Plex Sans"/>
            </a:endParaRPr>
          </a:p>
        </p:txBody>
      </p:sp>
      <p:sp>
        <p:nvSpPr>
          <p:cNvPr id="676" name="Google Shape;676;p75"/>
          <p:cNvSpPr txBox="1"/>
          <p:nvPr/>
        </p:nvSpPr>
        <p:spPr>
          <a:xfrm>
            <a:off x="2303859" y="1964531"/>
            <a:ext cx="1250157" cy="125643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FF"/>
                </a:solidFill>
                <a:latin typeface="IBM Plex Sans"/>
                <a:ea typeface="IBM Plex Sans"/>
                <a:cs typeface="IBM Plex Sans"/>
                <a:sym typeface="IBM Plex Sans"/>
              </a:rPr>
              <a:t>(TARGET GROUP)</a:t>
            </a:r>
            <a:endParaRPr b="1" i="0" sz="1800" u="none" cap="none" strike="noStrike">
              <a:solidFill>
                <a:srgbClr val="FF00FF"/>
              </a:solidFill>
              <a:latin typeface="IBM Plex Sans"/>
              <a:ea typeface="IBM Plex Sans"/>
              <a:cs typeface="IBM Plex Sans"/>
              <a:sym typeface="IBM Plex Sans"/>
            </a:endParaRPr>
          </a:p>
        </p:txBody>
      </p:sp>
      <p:sp>
        <p:nvSpPr>
          <p:cNvPr id="677" name="Google Shape;677;p75"/>
          <p:cNvSpPr txBox="1"/>
          <p:nvPr/>
        </p:nvSpPr>
        <p:spPr>
          <a:xfrm flipH="1">
            <a:off x="7018729" y="2229949"/>
            <a:ext cx="2010726" cy="57495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FF"/>
                </a:solidFill>
                <a:latin typeface="IBM Plex Sans"/>
                <a:ea typeface="IBM Plex Sans"/>
                <a:cs typeface="IBM Plex Sans"/>
                <a:sym typeface="IBM Plex Sans"/>
              </a:rPr>
              <a:t>(PROBLEM)</a:t>
            </a:r>
            <a:endParaRPr b="1" i="0" sz="1800" u="none" cap="none" strike="noStrike">
              <a:solidFill>
                <a:srgbClr val="FF00FF"/>
              </a:solidFill>
              <a:latin typeface="IBM Plex Sans"/>
              <a:ea typeface="IBM Plex Sans"/>
              <a:cs typeface="IBM Plex Sans"/>
              <a:sym typeface="IBM Plex Sans"/>
            </a:endParaRPr>
          </a:p>
        </p:txBody>
      </p:sp>
      <p:sp>
        <p:nvSpPr>
          <p:cNvPr id="678" name="Google Shape;678;p75"/>
          <p:cNvSpPr txBox="1"/>
          <p:nvPr/>
        </p:nvSpPr>
        <p:spPr>
          <a:xfrm>
            <a:off x="5309250" y="4788500"/>
            <a:ext cx="2408700" cy="45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FF"/>
                </a:solidFill>
                <a:latin typeface="IBM Plex Sans"/>
                <a:ea typeface="IBM Plex Sans"/>
                <a:cs typeface="IBM Plex Sans"/>
                <a:sym typeface="IBM Plex Sans"/>
              </a:rPr>
              <a:t>(CHOSEN CAUSES)</a:t>
            </a:r>
            <a:endParaRPr b="1" i="0" sz="1800" u="none" cap="none" strike="noStrike">
              <a:solidFill>
                <a:srgbClr val="FF00FF"/>
              </a:solidFill>
              <a:latin typeface="IBM Plex Sans"/>
              <a:ea typeface="IBM Plex Sans"/>
              <a:cs typeface="IBM Plex Sans"/>
              <a:sym typeface="IBM Plex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76"/>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685" name="Google Shape;685;p76"/>
          <p:cNvSpPr txBox="1"/>
          <p:nvPr/>
        </p:nvSpPr>
        <p:spPr>
          <a:xfrm>
            <a:off x="1168225" y="1408175"/>
            <a:ext cx="90531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2 : DESIGN | Activity 2-3</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WHAT IS THE</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CHALLENGE?</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600"/>
              <a:buFont typeface="Arial"/>
              <a:buNone/>
            </a:pPr>
            <a:r>
              <a:rPr b="0" i="0" lang="en-US" sz="3600" u="none" cap="none" strike="noStrike">
                <a:solidFill>
                  <a:schemeClr val="lt1"/>
                </a:solidFill>
                <a:latin typeface="IBM Plex Sans"/>
                <a:ea typeface="IBM Plex Sans"/>
                <a:cs typeface="IBM Plex Sans"/>
                <a:sym typeface="IBM Plex Sans"/>
              </a:rPr>
              <a:t>‘How Might We’ Challenge Statements</a:t>
            </a:r>
            <a:endParaRPr b="0" i="0" sz="36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686" name="Google Shape;686;p76"/>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7"/>
          <p:cNvSpPr txBox="1"/>
          <p:nvPr/>
        </p:nvSpPr>
        <p:spPr>
          <a:xfrm>
            <a:off x="1293000" y="2437200"/>
            <a:ext cx="9606000" cy="198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800" u="none" cap="none" strike="noStrike">
                <a:solidFill>
                  <a:srgbClr val="222222"/>
                </a:solidFill>
                <a:latin typeface="IBM Plex Sans"/>
                <a:ea typeface="IBM Plex Sans"/>
                <a:cs typeface="IBM Plex Sans"/>
                <a:sym typeface="IBM Plex Sans"/>
              </a:rPr>
              <a:t>Once we have set our goal, there are </a:t>
            </a:r>
            <a:r>
              <a:rPr b="1" i="0" lang="en-US" sz="4800" u="sng" cap="none" strike="noStrike">
                <a:solidFill>
                  <a:srgbClr val="00AEFD"/>
                </a:solidFill>
                <a:latin typeface="IBM Plex Sans"/>
                <a:ea typeface="IBM Plex Sans"/>
                <a:cs typeface="IBM Plex Sans"/>
                <a:sym typeface="IBM Plex Sans"/>
              </a:rPr>
              <a:t>many ways to reach it... </a:t>
            </a:r>
            <a:r>
              <a:rPr b="1" i="0" lang="en-US" sz="4800" u="none" cap="none" strike="noStrike">
                <a:solidFill>
                  <a:srgbClr val="222222"/>
                </a:solidFill>
                <a:latin typeface="IBM Plex Sans"/>
                <a:ea typeface="IBM Plex Sans"/>
                <a:cs typeface="IBM Plex Sans"/>
                <a:sym typeface="IBM Plex Sans"/>
              </a:rPr>
              <a:t> </a:t>
            </a:r>
            <a:endParaRPr b="1" i="0" sz="4400" u="none" cap="none" strike="noStrike">
              <a:solidFill>
                <a:srgbClr val="000000"/>
              </a:solidFill>
              <a:latin typeface="IBM Plex Sans"/>
              <a:ea typeface="IBM Plex Sans"/>
              <a:cs typeface="IBM Plex Sans"/>
              <a:sym typeface="IBM Plex Sans"/>
            </a:endParaRPr>
          </a:p>
        </p:txBody>
      </p:sp>
      <p:sp>
        <p:nvSpPr>
          <p:cNvPr id="693" name="Google Shape;693;p77"/>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CHALLENGE STATEMENTS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78"/>
          <p:cNvPicPr preferRelativeResize="0"/>
          <p:nvPr/>
        </p:nvPicPr>
        <p:blipFill rotWithShape="1">
          <a:blip r:embed="rId3">
            <a:alphaModFix/>
          </a:blip>
          <a:srcRect b="0" l="0" r="0" t="0"/>
          <a:stretch/>
        </p:blipFill>
        <p:spPr>
          <a:xfrm>
            <a:off x="2901077" y="1456673"/>
            <a:ext cx="6389845" cy="5176432"/>
          </a:xfrm>
          <a:prstGeom prst="rect">
            <a:avLst/>
          </a:prstGeom>
          <a:noFill/>
          <a:ln>
            <a:noFill/>
          </a:ln>
        </p:spPr>
      </p:pic>
      <p:sp>
        <p:nvSpPr>
          <p:cNvPr id="700" name="Google Shape;700;p78"/>
          <p:cNvSpPr txBox="1"/>
          <p:nvPr/>
        </p:nvSpPr>
        <p:spPr>
          <a:xfrm>
            <a:off x="7639722" y="5917327"/>
            <a:ext cx="16512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highlight>
                  <a:srgbClr val="FF0000"/>
                </a:highlight>
                <a:latin typeface="IBM Plex Sans"/>
                <a:ea typeface="IBM Plex Sans"/>
                <a:cs typeface="IBM Plex Sans"/>
                <a:sym typeface="IBM Plex Sans"/>
              </a:rPr>
              <a:t> GOAL.  </a:t>
            </a:r>
            <a:endParaRPr b="1" i="0" sz="3600" u="none" cap="none" strike="noStrike">
              <a:solidFill>
                <a:srgbClr val="000000"/>
              </a:solidFill>
              <a:highlight>
                <a:srgbClr val="FF0000"/>
              </a:highlight>
              <a:latin typeface="Arial"/>
              <a:ea typeface="Arial"/>
              <a:cs typeface="Arial"/>
              <a:sym typeface="Arial"/>
            </a:endParaRPr>
          </a:p>
        </p:txBody>
      </p:sp>
      <p:sp>
        <p:nvSpPr>
          <p:cNvPr id="701" name="Google Shape;701;p78"/>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CHALLENGE STATEMENTS</a:t>
            </a:r>
            <a:endParaRPr b="1" i="0" sz="3000" u="none" cap="none" strike="noStrike">
              <a:solidFill>
                <a:srgbClr val="000000"/>
              </a:solidFill>
              <a:latin typeface="IBM Plex Sans"/>
              <a:ea typeface="IBM Plex Sans"/>
              <a:cs typeface="IBM Plex Sans"/>
              <a:sym typeface="IBM Plex Sans"/>
            </a:endParaRPr>
          </a:p>
        </p:txBody>
      </p:sp>
      <p:sp>
        <p:nvSpPr>
          <p:cNvPr id="702" name="Google Shape;702;p78"/>
          <p:cNvSpPr txBox="1"/>
          <p:nvPr/>
        </p:nvSpPr>
        <p:spPr>
          <a:xfrm>
            <a:off x="6359784" y="3583276"/>
            <a:ext cx="1759800" cy="3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highlight>
                  <a:srgbClr val="000000"/>
                </a:highlight>
                <a:latin typeface="Arial"/>
                <a:ea typeface="Arial"/>
                <a:cs typeface="Arial"/>
                <a:sym typeface="Arial"/>
              </a:rPr>
              <a:t>ROUTE 1</a:t>
            </a:r>
            <a:endParaRPr b="1" i="0" sz="2200" u="none" cap="none" strike="noStrike">
              <a:solidFill>
                <a:srgbClr val="FFFFFF"/>
              </a:solidFill>
              <a:highlight>
                <a:srgbClr val="000000"/>
              </a:highlight>
              <a:latin typeface="Arial"/>
              <a:ea typeface="Arial"/>
              <a:cs typeface="Arial"/>
              <a:sym typeface="Arial"/>
            </a:endParaRPr>
          </a:p>
        </p:txBody>
      </p:sp>
      <p:sp>
        <p:nvSpPr>
          <p:cNvPr id="703" name="Google Shape;703;p78"/>
          <p:cNvSpPr txBox="1"/>
          <p:nvPr/>
        </p:nvSpPr>
        <p:spPr>
          <a:xfrm>
            <a:off x="4960400" y="5244577"/>
            <a:ext cx="1759800" cy="3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highlight>
                  <a:srgbClr val="000000"/>
                </a:highlight>
                <a:latin typeface="Arial"/>
                <a:ea typeface="Arial"/>
                <a:cs typeface="Arial"/>
                <a:sym typeface="Arial"/>
              </a:rPr>
              <a:t>ROUTE 2</a:t>
            </a:r>
            <a:endParaRPr b="1" i="0" sz="2200" u="none" cap="none" strike="noStrike">
              <a:solidFill>
                <a:srgbClr val="FFFFFF"/>
              </a:solidFill>
              <a:highlight>
                <a:srgbClr val="000000"/>
              </a:highlight>
              <a:latin typeface="Arial"/>
              <a:ea typeface="Arial"/>
              <a:cs typeface="Arial"/>
              <a:sym typeface="Arial"/>
            </a:endParaRPr>
          </a:p>
        </p:txBody>
      </p:sp>
      <p:sp>
        <p:nvSpPr>
          <p:cNvPr id="704" name="Google Shape;704;p78"/>
          <p:cNvSpPr txBox="1"/>
          <p:nvPr/>
        </p:nvSpPr>
        <p:spPr>
          <a:xfrm>
            <a:off x="8779523" y="5045677"/>
            <a:ext cx="1759800" cy="3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highlight>
                  <a:srgbClr val="000000"/>
                </a:highlight>
                <a:latin typeface="Arial"/>
                <a:ea typeface="Arial"/>
                <a:cs typeface="Arial"/>
                <a:sym typeface="Arial"/>
              </a:rPr>
              <a:t>ROUTE 3</a:t>
            </a:r>
            <a:endParaRPr b="1" i="0" sz="2200" u="none" cap="none" strike="noStrike">
              <a:solidFill>
                <a:srgbClr val="FFFFFF"/>
              </a:solidFill>
              <a:highlight>
                <a:srgbClr val="000000"/>
              </a:highlight>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9"/>
          <p:cNvSpPr txBox="1"/>
          <p:nvPr/>
        </p:nvSpPr>
        <p:spPr>
          <a:xfrm>
            <a:off x="1293000" y="2147950"/>
            <a:ext cx="9606000" cy="198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800" u="none" cap="none" strike="noStrike">
                <a:solidFill>
                  <a:srgbClr val="222222"/>
                </a:solidFill>
                <a:latin typeface="IBM Plex Sans"/>
                <a:ea typeface="IBM Plex Sans"/>
                <a:cs typeface="IBM Plex Sans"/>
                <a:sym typeface="IBM Plex Sans"/>
              </a:rPr>
              <a:t>We use </a:t>
            </a:r>
            <a:r>
              <a:rPr b="1" i="0" lang="en-US" sz="4800" u="sng" cap="none" strike="noStrike">
                <a:solidFill>
                  <a:srgbClr val="00AEFD"/>
                </a:solidFill>
                <a:latin typeface="IBM Plex Sans"/>
                <a:ea typeface="IBM Plex Sans"/>
                <a:cs typeface="IBM Plex Sans"/>
                <a:sym typeface="IBM Plex Sans"/>
              </a:rPr>
              <a:t>‘How Might We’ questions</a:t>
            </a:r>
            <a:r>
              <a:rPr b="1" i="0" lang="en-US" sz="4800" u="none" cap="none" strike="noStrike">
                <a:solidFill>
                  <a:srgbClr val="222222"/>
                </a:solidFill>
                <a:latin typeface="IBM Plex Sans"/>
                <a:ea typeface="IBM Plex Sans"/>
                <a:cs typeface="IBM Plex Sans"/>
                <a:sym typeface="IBM Plex Sans"/>
              </a:rPr>
              <a:t> to challenge ourselves to look at the </a:t>
            </a:r>
            <a:r>
              <a:rPr b="1" i="0" lang="en-US" sz="4800" u="sng" cap="none" strike="noStrike">
                <a:solidFill>
                  <a:srgbClr val="00AEFD"/>
                </a:solidFill>
                <a:latin typeface="IBM Plex Sans"/>
                <a:ea typeface="IBM Plex Sans"/>
                <a:cs typeface="IBM Plex Sans"/>
                <a:sym typeface="IBM Plex Sans"/>
              </a:rPr>
              <a:t>different ways to reach our goal. </a:t>
            </a:r>
            <a:endParaRPr b="1" i="0" sz="4400" u="sng" cap="none" strike="noStrike">
              <a:solidFill>
                <a:srgbClr val="00AEFD"/>
              </a:solidFill>
              <a:latin typeface="IBM Plex Sans"/>
              <a:ea typeface="IBM Plex Sans"/>
              <a:cs typeface="IBM Plex Sans"/>
              <a:sym typeface="IBM Plex Sans"/>
            </a:endParaRPr>
          </a:p>
        </p:txBody>
      </p:sp>
      <p:sp>
        <p:nvSpPr>
          <p:cNvPr id="711" name="Google Shape;711;p79"/>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CHALLENGE STATEMENTS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0"/>
          <p:cNvSpPr/>
          <p:nvPr/>
        </p:nvSpPr>
        <p:spPr>
          <a:xfrm>
            <a:off x="8027075" y="2844450"/>
            <a:ext cx="3350700" cy="2784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80"/>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2-3 </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CHALLENGE STATEMENTS</a:t>
            </a:r>
            <a:endParaRPr b="1" i="0" sz="3000" u="none" cap="none" strike="noStrike">
              <a:solidFill>
                <a:srgbClr val="000000"/>
              </a:solidFill>
              <a:latin typeface="IBM Plex Sans"/>
              <a:ea typeface="IBM Plex Sans"/>
              <a:cs typeface="IBM Plex Sans"/>
              <a:sym typeface="IBM Plex Sans"/>
            </a:endParaRPr>
          </a:p>
        </p:txBody>
      </p:sp>
      <p:sp>
        <p:nvSpPr>
          <p:cNvPr id="719" name="Google Shape;719;p80"/>
          <p:cNvSpPr txBox="1"/>
          <p:nvPr/>
        </p:nvSpPr>
        <p:spPr>
          <a:xfrm>
            <a:off x="8266625" y="2844450"/>
            <a:ext cx="2823300" cy="198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lang="en-US" sz="2200">
                <a:solidFill>
                  <a:srgbClr val="434343"/>
                </a:solidFill>
                <a:latin typeface="IBM Plex Sans"/>
                <a:ea typeface="IBM Plex Sans"/>
                <a:cs typeface="IBM Plex Sans"/>
                <a:sym typeface="IBM Plex Sans"/>
              </a:rPr>
              <a:t>Stop</a:t>
            </a:r>
            <a:r>
              <a:rPr i="0" lang="en-US" sz="2200" u="none" cap="none" strike="noStrike">
                <a:solidFill>
                  <a:srgbClr val="434343"/>
                </a:solidFill>
                <a:latin typeface="IBM Plex Sans"/>
                <a:ea typeface="IBM Plex Sans"/>
                <a:cs typeface="IBM Plex Sans"/>
                <a:sym typeface="IBM Plex Sans"/>
              </a:rPr>
              <a:t> </a:t>
            </a:r>
            <a:r>
              <a:rPr i="0" lang="en-US" sz="2200" u="none" cap="none" strike="noStrike">
                <a:solidFill>
                  <a:srgbClr val="00B0F0"/>
                </a:solidFill>
                <a:latin typeface="IBM Plex Sans"/>
                <a:ea typeface="IBM Plex Sans"/>
                <a:cs typeface="IBM Plex Sans"/>
                <a:sym typeface="IBM Plex Sans"/>
              </a:rPr>
              <a:t>drivers </a:t>
            </a:r>
            <a:r>
              <a:rPr i="0" lang="en-US" sz="2200" u="none" cap="none" strike="noStrike">
                <a:solidFill>
                  <a:schemeClr val="dk1"/>
                </a:solidFill>
                <a:latin typeface="IBM Plex Sans"/>
                <a:ea typeface="IBM Plex Sans"/>
                <a:cs typeface="IBM Plex Sans"/>
                <a:sym typeface="IBM Plex Sans"/>
              </a:rPr>
              <a:t>from</a:t>
            </a:r>
            <a:r>
              <a:rPr i="0" lang="en-US" sz="2200" u="none" cap="none" strike="noStrike">
                <a:solidFill>
                  <a:srgbClr val="00B0F0"/>
                </a:solidFill>
                <a:latin typeface="IBM Plex Sans"/>
                <a:ea typeface="IBM Plex Sans"/>
                <a:cs typeface="IBM Plex Sans"/>
                <a:sym typeface="IBM Plex Sans"/>
              </a:rPr>
              <a:t> causing drought</a:t>
            </a:r>
            <a:r>
              <a:rPr i="0" lang="en-US" sz="2200" u="none" cap="none" strike="noStrike">
                <a:solidFill>
                  <a:schemeClr val="dk1"/>
                </a:solidFill>
                <a:latin typeface="IBM Plex Sans"/>
                <a:ea typeface="IBM Plex Sans"/>
                <a:cs typeface="IBM Plex Sans"/>
                <a:sym typeface="IBM Plex Sans"/>
              </a:rPr>
              <a:t> by </a:t>
            </a:r>
            <a:r>
              <a:rPr i="0" lang="en-US" sz="2200" u="none" cap="none" strike="noStrike">
                <a:solidFill>
                  <a:srgbClr val="00B0F0"/>
                </a:solidFill>
                <a:latin typeface="IBM Plex Sans"/>
                <a:ea typeface="IBM Plex Sans"/>
                <a:cs typeface="IBM Plex Sans"/>
                <a:sym typeface="IBM Plex Sans"/>
              </a:rPr>
              <a:t>getting them to use electric vehicles without releasing dangerous carbon emissions into the atmosphere </a:t>
            </a:r>
            <a:br>
              <a:rPr i="0" lang="en-US" sz="2200" u="sng" cap="none" strike="noStrike">
                <a:solidFill>
                  <a:schemeClr val="dk1"/>
                </a:solidFill>
                <a:latin typeface="IBM Plex Sans"/>
                <a:ea typeface="IBM Plex Sans"/>
                <a:cs typeface="IBM Plex Sans"/>
                <a:sym typeface="IBM Plex Sans"/>
              </a:rPr>
            </a:br>
            <a:r>
              <a:rPr b="0" i="0" lang="en-US" sz="2200" u="none" cap="none" strike="noStrike">
                <a:solidFill>
                  <a:srgbClr val="222222"/>
                </a:solidFill>
                <a:latin typeface="IBM Plex Sans"/>
                <a:ea typeface="IBM Plex Sans"/>
                <a:cs typeface="IBM Plex Sans"/>
                <a:sym typeface="IBM Plex Sans"/>
              </a:rPr>
              <a:t> </a:t>
            </a:r>
            <a:endParaRPr b="0" i="0" sz="2200" u="none" cap="none" strike="noStrike">
              <a:solidFill>
                <a:srgbClr val="000000"/>
              </a:solidFill>
              <a:latin typeface="IBM Plex Sans"/>
              <a:ea typeface="IBM Plex Sans"/>
              <a:cs typeface="IBM Plex Sans"/>
              <a:sym typeface="IBM Plex Sans"/>
            </a:endParaRPr>
          </a:p>
        </p:txBody>
      </p:sp>
      <p:sp>
        <p:nvSpPr>
          <p:cNvPr id="720" name="Google Shape;720;p80"/>
          <p:cNvSpPr txBox="1"/>
          <p:nvPr/>
        </p:nvSpPr>
        <p:spPr>
          <a:xfrm>
            <a:off x="7898775" y="2270850"/>
            <a:ext cx="16512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highlight>
                  <a:srgbClr val="FF0000"/>
                </a:highlight>
                <a:latin typeface="IBM Plex Sans"/>
                <a:ea typeface="IBM Plex Sans"/>
                <a:cs typeface="IBM Plex Sans"/>
                <a:sym typeface="IBM Plex Sans"/>
              </a:rPr>
              <a:t> GOAL.  </a:t>
            </a:r>
            <a:endParaRPr b="1" i="0" sz="3600" u="none" cap="none" strike="noStrike">
              <a:solidFill>
                <a:srgbClr val="000000"/>
              </a:solidFill>
              <a:highlight>
                <a:srgbClr val="FF0000"/>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7"/>
          <p:cNvPicPr preferRelativeResize="0"/>
          <p:nvPr/>
        </p:nvPicPr>
        <p:blipFill rotWithShape="1">
          <a:blip r:embed="rId3">
            <a:alphaModFix/>
          </a:blip>
          <a:srcRect b="0" l="0" r="0" t="0"/>
          <a:stretch/>
        </p:blipFill>
        <p:spPr>
          <a:xfrm>
            <a:off x="5467325" y="3543923"/>
            <a:ext cx="6724666" cy="3314076"/>
          </a:xfrm>
          <a:prstGeom prst="rect">
            <a:avLst/>
          </a:prstGeom>
          <a:noFill/>
          <a:ln>
            <a:noFill/>
          </a:ln>
        </p:spPr>
      </p:pic>
      <p:pic>
        <p:nvPicPr>
          <p:cNvPr descr="Image result for philippines bottle light" id="139" name="Google Shape;139;p17"/>
          <p:cNvPicPr preferRelativeResize="0"/>
          <p:nvPr/>
        </p:nvPicPr>
        <p:blipFill rotWithShape="1">
          <a:blip r:embed="rId4">
            <a:alphaModFix/>
          </a:blip>
          <a:srcRect b="0" l="0" r="0" t="0"/>
          <a:stretch/>
        </p:blipFill>
        <p:spPr>
          <a:xfrm>
            <a:off x="5467325" y="0"/>
            <a:ext cx="6724667" cy="3543912"/>
          </a:xfrm>
          <a:prstGeom prst="rect">
            <a:avLst/>
          </a:prstGeom>
          <a:noFill/>
          <a:ln>
            <a:noFill/>
          </a:ln>
        </p:spPr>
      </p:pic>
      <p:sp>
        <p:nvSpPr>
          <p:cNvPr id="140" name="Google Shape;140;p17"/>
          <p:cNvSpPr txBox="1"/>
          <p:nvPr/>
        </p:nvSpPr>
        <p:spPr>
          <a:xfrm>
            <a:off x="7850775" y="431075"/>
            <a:ext cx="4128000" cy="141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highlight>
                  <a:srgbClr val="FFFFFF"/>
                </a:highlight>
                <a:latin typeface="IBM Plex Sans"/>
                <a:ea typeface="IBM Plex Sans"/>
                <a:cs typeface="IBM Plex Sans"/>
                <a:sym typeface="IBM Plex Sans"/>
              </a:rPr>
              <a:t>Litre of light </a:t>
            </a:r>
            <a:r>
              <a:rPr b="0" i="0" lang="en-US" sz="1800" u="none" cap="none" strike="noStrike">
                <a:solidFill>
                  <a:srgbClr val="000000"/>
                </a:solidFill>
                <a:highlight>
                  <a:srgbClr val="FFFFFF"/>
                </a:highlight>
                <a:latin typeface="IBM Plex Sans"/>
                <a:ea typeface="IBM Plex Sans"/>
                <a:cs typeface="IBM Plex Sans"/>
                <a:sym typeface="IBM Plex Sans"/>
              </a:rPr>
              <a:t>creates local lighting solutions based on real problems and needs of people in urban settlements in Philippines.</a:t>
            </a:r>
            <a:endParaRPr b="0" i="0" sz="1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FF"/>
                </a:highlight>
                <a:latin typeface="IBM Plex Sans"/>
                <a:ea typeface="IBM Plex Sans"/>
                <a:cs typeface="IBM Plex Sans"/>
                <a:sym typeface="IBM Plex Sans"/>
              </a:rPr>
              <a:t> </a:t>
            </a:r>
            <a:endParaRPr b="0" i="0" sz="1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highlight>
                  <a:srgbClr val="FFFFFF"/>
                </a:highlight>
                <a:latin typeface="IBM Plex Sans"/>
                <a:ea typeface="IBM Plex Sans"/>
                <a:cs typeface="IBM Plex Sans"/>
                <a:sym typeface="IBM Plex Sans"/>
              </a:rPr>
              <a:t>Impact </a:t>
            </a:r>
            <a:r>
              <a:rPr b="0" i="0" lang="en-US" sz="1800" u="none" cap="none" strike="noStrike">
                <a:solidFill>
                  <a:schemeClr val="dk1"/>
                </a:solidFill>
                <a:highlight>
                  <a:srgbClr val="FFFFFF"/>
                </a:highlight>
                <a:latin typeface="IBM Plex Sans"/>
                <a:ea typeface="IBM Plex Sans"/>
                <a:cs typeface="IBM Plex Sans"/>
                <a:sym typeface="IBM Plex Sans"/>
              </a:rPr>
              <a:t>- Helps bring lighting to poor homes with cheap and easily available materials. </a:t>
            </a:r>
            <a:br>
              <a:rPr b="0" i="0" lang="en-US" sz="1800" u="none" cap="none" strike="noStrike">
                <a:solidFill>
                  <a:srgbClr val="000000"/>
                </a:solidFill>
                <a:highlight>
                  <a:srgbClr val="FFFFFF"/>
                </a:highlight>
                <a:latin typeface="IBM Plex Sans"/>
                <a:ea typeface="IBM Plex Sans"/>
                <a:cs typeface="IBM Plex Sans"/>
                <a:sym typeface="IBM Plex Sans"/>
              </a:rPr>
            </a:br>
            <a:endParaRPr b="0" i="0" sz="1800" u="none" cap="none" strike="noStrike">
              <a:solidFill>
                <a:srgbClr val="000000"/>
              </a:solidFill>
              <a:highlight>
                <a:srgbClr val="FFFFFF"/>
              </a:highlight>
              <a:latin typeface="IBM Plex Sans"/>
              <a:ea typeface="IBM Plex Sans"/>
              <a:cs typeface="IBM Plex Sans"/>
              <a:sym typeface="IBM Plex Sans"/>
            </a:endParaRPr>
          </a:p>
        </p:txBody>
      </p:sp>
      <p:pic>
        <p:nvPicPr>
          <p:cNvPr descr="Image result for philippines liter of light" id="141" name="Google Shape;141;p17"/>
          <p:cNvPicPr preferRelativeResize="0"/>
          <p:nvPr/>
        </p:nvPicPr>
        <p:blipFill rotWithShape="1">
          <a:blip r:embed="rId5">
            <a:alphaModFix/>
          </a:blip>
          <a:srcRect b="0" l="28534" r="25587" t="0"/>
          <a:stretch/>
        </p:blipFill>
        <p:spPr>
          <a:xfrm>
            <a:off x="0" y="0"/>
            <a:ext cx="5588899" cy="6858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1"/>
          <p:cNvSpPr/>
          <p:nvPr/>
        </p:nvSpPr>
        <p:spPr>
          <a:xfrm>
            <a:off x="8027075" y="2844450"/>
            <a:ext cx="3350700" cy="2784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81"/>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CHALLENGE STATEMENTS</a:t>
            </a:r>
            <a:endParaRPr b="1" i="0" sz="3000" u="none" cap="none" strike="noStrike">
              <a:solidFill>
                <a:srgbClr val="000000"/>
              </a:solidFill>
              <a:latin typeface="IBM Plex Sans"/>
              <a:ea typeface="IBM Plex Sans"/>
              <a:cs typeface="IBM Plex Sans"/>
              <a:sym typeface="IBM Plex Sans"/>
            </a:endParaRPr>
          </a:p>
        </p:txBody>
      </p:sp>
      <p:sp>
        <p:nvSpPr>
          <p:cNvPr id="728" name="Google Shape;728;p81"/>
          <p:cNvSpPr txBox="1"/>
          <p:nvPr/>
        </p:nvSpPr>
        <p:spPr>
          <a:xfrm>
            <a:off x="8290775" y="2844450"/>
            <a:ext cx="2823300" cy="2383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lang="en-US" sz="2200">
                <a:solidFill>
                  <a:srgbClr val="434343"/>
                </a:solidFill>
                <a:latin typeface="IBM Plex Sans"/>
                <a:ea typeface="IBM Plex Sans"/>
                <a:cs typeface="IBM Plex Sans"/>
                <a:sym typeface="IBM Plex Sans"/>
              </a:rPr>
              <a:t>Stop</a:t>
            </a:r>
            <a:r>
              <a:rPr i="0" lang="en-US" sz="2200" u="none" cap="none" strike="noStrike">
                <a:solidFill>
                  <a:srgbClr val="434343"/>
                </a:solidFill>
                <a:latin typeface="IBM Plex Sans"/>
                <a:ea typeface="IBM Plex Sans"/>
                <a:cs typeface="IBM Plex Sans"/>
                <a:sym typeface="IBM Plex Sans"/>
              </a:rPr>
              <a:t> </a:t>
            </a:r>
            <a:r>
              <a:rPr i="0" lang="en-US" sz="2200" u="none" cap="none" strike="noStrike">
                <a:solidFill>
                  <a:srgbClr val="00B0F0"/>
                </a:solidFill>
                <a:latin typeface="IBM Plex Sans"/>
                <a:ea typeface="IBM Plex Sans"/>
                <a:cs typeface="IBM Plex Sans"/>
                <a:sym typeface="IBM Plex Sans"/>
              </a:rPr>
              <a:t>drivers </a:t>
            </a:r>
            <a:r>
              <a:rPr i="0" lang="en-US" sz="2200" u="none" cap="none" strike="noStrike">
                <a:solidFill>
                  <a:schemeClr val="dk1"/>
                </a:solidFill>
                <a:latin typeface="IBM Plex Sans"/>
                <a:ea typeface="IBM Plex Sans"/>
                <a:cs typeface="IBM Plex Sans"/>
                <a:sym typeface="IBM Plex Sans"/>
              </a:rPr>
              <a:t>from</a:t>
            </a:r>
            <a:r>
              <a:rPr i="0" lang="en-US" sz="2200" u="none" cap="none" strike="noStrike">
                <a:solidFill>
                  <a:srgbClr val="00B0F0"/>
                </a:solidFill>
                <a:latin typeface="IBM Plex Sans"/>
                <a:ea typeface="IBM Plex Sans"/>
                <a:cs typeface="IBM Plex Sans"/>
                <a:sym typeface="IBM Plex Sans"/>
              </a:rPr>
              <a:t> causing drought</a:t>
            </a:r>
            <a:r>
              <a:rPr i="0" lang="en-US" sz="2200" u="none" cap="none" strike="noStrike">
                <a:solidFill>
                  <a:schemeClr val="dk1"/>
                </a:solidFill>
                <a:latin typeface="IBM Plex Sans"/>
                <a:ea typeface="IBM Plex Sans"/>
                <a:cs typeface="IBM Plex Sans"/>
                <a:sym typeface="IBM Plex Sans"/>
              </a:rPr>
              <a:t> by </a:t>
            </a:r>
            <a:r>
              <a:rPr i="0" lang="en-US" sz="2200" u="none" cap="none" strike="noStrike">
                <a:solidFill>
                  <a:srgbClr val="00B0F0"/>
                </a:solidFill>
                <a:latin typeface="IBM Plex Sans"/>
                <a:ea typeface="IBM Plex Sans"/>
                <a:cs typeface="IBM Plex Sans"/>
                <a:sym typeface="IBM Plex Sans"/>
              </a:rPr>
              <a:t>getting them to use electric vehicles without releasing dangerous carbon emissions into the atmosphere </a:t>
            </a:r>
            <a:br>
              <a:rPr b="0" i="0" lang="en-US" sz="2200" u="sng" cap="none" strike="noStrike">
                <a:solidFill>
                  <a:srgbClr val="00AEFD"/>
                </a:solidFill>
                <a:latin typeface="IBM Plex Sans"/>
                <a:ea typeface="IBM Plex Sans"/>
                <a:cs typeface="IBM Plex Sans"/>
                <a:sym typeface="IBM Plex Sans"/>
              </a:rPr>
            </a:br>
            <a:r>
              <a:rPr b="0" i="0" lang="en-US" sz="2200" u="none" cap="none" strike="noStrike">
                <a:solidFill>
                  <a:srgbClr val="222222"/>
                </a:solidFill>
                <a:latin typeface="IBM Plex Sans"/>
                <a:ea typeface="IBM Plex Sans"/>
                <a:cs typeface="IBM Plex Sans"/>
                <a:sym typeface="IBM Plex Sans"/>
              </a:rPr>
              <a:t> </a:t>
            </a:r>
            <a:endParaRPr b="0" i="0" sz="2200" u="none" cap="none" strike="noStrike">
              <a:solidFill>
                <a:srgbClr val="000000"/>
              </a:solidFill>
              <a:latin typeface="IBM Plex Sans"/>
              <a:ea typeface="IBM Plex Sans"/>
              <a:cs typeface="IBM Plex Sans"/>
              <a:sym typeface="IBM Plex Sans"/>
            </a:endParaRPr>
          </a:p>
        </p:txBody>
      </p:sp>
      <p:sp>
        <p:nvSpPr>
          <p:cNvPr id="729" name="Google Shape;729;p81"/>
          <p:cNvSpPr txBox="1"/>
          <p:nvPr/>
        </p:nvSpPr>
        <p:spPr>
          <a:xfrm>
            <a:off x="7898775" y="2270850"/>
            <a:ext cx="16512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highlight>
                  <a:srgbClr val="FF0000"/>
                </a:highlight>
                <a:latin typeface="IBM Plex Sans"/>
                <a:ea typeface="IBM Plex Sans"/>
                <a:cs typeface="IBM Plex Sans"/>
                <a:sym typeface="IBM Plex Sans"/>
              </a:rPr>
              <a:t> GOAL.  </a:t>
            </a:r>
            <a:endParaRPr b="1" i="0" sz="3600" u="none" cap="none" strike="noStrike">
              <a:solidFill>
                <a:srgbClr val="000000"/>
              </a:solidFill>
              <a:highlight>
                <a:srgbClr val="FF0000"/>
              </a:highlight>
              <a:latin typeface="Arial"/>
              <a:ea typeface="Arial"/>
              <a:cs typeface="Arial"/>
              <a:sym typeface="Arial"/>
            </a:endParaRPr>
          </a:p>
        </p:txBody>
      </p:sp>
      <p:sp>
        <p:nvSpPr>
          <p:cNvPr id="730" name="Google Shape;730;p81"/>
          <p:cNvSpPr/>
          <p:nvPr/>
        </p:nvSpPr>
        <p:spPr>
          <a:xfrm>
            <a:off x="541250" y="1984350"/>
            <a:ext cx="5554800" cy="8601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9144" lvl="0" marL="100584" marR="9144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Work Sans"/>
                <a:ea typeface="Work Sans"/>
                <a:cs typeface="Work Sans"/>
                <a:sym typeface="Work Sans"/>
              </a:rPr>
              <a:t>How Might We…</a:t>
            </a:r>
            <a:r>
              <a:rPr b="0" i="0" lang="en-US" sz="1800" u="none" cap="none" strike="noStrike">
                <a:solidFill>
                  <a:schemeClr val="dk1"/>
                </a:solidFill>
                <a:latin typeface="Work Sans Light"/>
                <a:ea typeface="Work Sans Light"/>
                <a:cs typeface="Work Sans Light"/>
                <a:sym typeface="Work Sans Light"/>
              </a:rPr>
              <a:t> </a:t>
            </a:r>
            <a:r>
              <a:rPr lang="en-US" sz="1800">
                <a:solidFill>
                  <a:schemeClr val="dk1"/>
                </a:solidFill>
                <a:latin typeface="Work Sans Light"/>
                <a:ea typeface="Work Sans Light"/>
                <a:cs typeface="Work Sans Light"/>
                <a:sym typeface="Work Sans Light"/>
              </a:rPr>
              <a:t>Get drivers adopt to use  electric vehicles while spending lesser than petroleum cars?</a:t>
            </a:r>
            <a:endParaRPr b="0" i="0" sz="1800" u="none" cap="none" strike="noStrike">
              <a:solidFill>
                <a:srgbClr val="000000"/>
              </a:solidFill>
              <a:latin typeface="Arial"/>
              <a:ea typeface="Arial"/>
              <a:cs typeface="Arial"/>
              <a:sym typeface="Arial"/>
            </a:endParaRPr>
          </a:p>
        </p:txBody>
      </p:sp>
      <p:sp>
        <p:nvSpPr>
          <p:cNvPr id="731" name="Google Shape;731;p81"/>
          <p:cNvSpPr txBox="1"/>
          <p:nvPr/>
        </p:nvSpPr>
        <p:spPr>
          <a:xfrm>
            <a:off x="372500" y="1544850"/>
            <a:ext cx="16512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highlight>
                  <a:srgbClr val="000000"/>
                </a:highlight>
                <a:latin typeface="IBM Plex Sans"/>
                <a:ea typeface="IBM Plex Sans"/>
                <a:cs typeface="IBM Plex Sans"/>
                <a:sym typeface="IBM Plex Sans"/>
              </a:rPr>
              <a:t>ROUTE 1 </a:t>
            </a:r>
            <a:endParaRPr b="1" i="0" sz="2400" u="none" cap="none" strike="noStrike">
              <a:solidFill>
                <a:srgbClr val="000000"/>
              </a:solidFill>
              <a:highlight>
                <a:srgbClr val="000000"/>
              </a:highlight>
              <a:latin typeface="Arial"/>
              <a:ea typeface="Arial"/>
              <a:cs typeface="Arial"/>
              <a:sym typeface="Arial"/>
            </a:endParaRPr>
          </a:p>
        </p:txBody>
      </p:sp>
      <p:sp>
        <p:nvSpPr>
          <p:cNvPr id="732" name="Google Shape;732;p81"/>
          <p:cNvSpPr/>
          <p:nvPr/>
        </p:nvSpPr>
        <p:spPr>
          <a:xfrm>
            <a:off x="541250" y="3684300"/>
            <a:ext cx="5554800" cy="8601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9144" lvl="0" marL="100584" marR="9144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Work Sans"/>
                <a:ea typeface="Work Sans"/>
                <a:cs typeface="Work Sans"/>
                <a:sym typeface="Work Sans"/>
              </a:rPr>
              <a:t>How Might We…</a:t>
            </a:r>
            <a:r>
              <a:rPr b="0" i="0" lang="en-US" sz="1800" u="none" cap="none" strike="noStrike">
                <a:solidFill>
                  <a:schemeClr val="dk1"/>
                </a:solidFill>
                <a:latin typeface="Work Sans Light"/>
                <a:ea typeface="Work Sans Light"/>
                <a:cs typeface="Work Sans Light"/>
                <a:sym typeface="Work Sans Light"/>
              </a:rPr>
              <a:t> get drivers use an alternative liquid that doesn’t cause negative environmental effects? </a:t>
            </a:r>
            <a:endParaRPr b="0" i="0" sz="1400" u="none" cap="none" strike="noStrike">
              <a:solidFill>
                <a:srgbClr val="000000"/>
              </a:solidFill>
              <a:latin typeface="Arial"/>
              <a:ea typeface="Arial"/>
              <a:cs typeface="Arial"/>
              <a:sym typeface="Arial"/>
            </a:endParaRPr>
          </a:p>
        </p:txBody>
      </p:sp>
      <p:sp>
        <p:nvSpPr>
          <p:cNvPr id="733" name="Google Shape;733;p81"/>
          <p:cNvSpPr txBox="1"/>
          <p:nvPr/>
        </p:nvSpPr>
        <p:spPr>
          <a:xfrm>
            <a:off x="372500" y="3244800"/>
            <a:ext cx="16512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highlight>
                  <a:srgbClr val="000000"/>
                </a:highlight>
                <a:latin typeface="IBM Plex Sans"/>
                <a:ea typeface="IBM Plex Sans"/>
                <a:cs typeface="IBM Plex Sans"/>
                <a:sym typeface="IBM Plex Sans"/>
              </a:rPr>
              <a:t>ROUTE 2 </a:t>
            </a:r>
            <a:endParaRPr b="1" i="0" sz="2400" u="none" cap="none" strike="noStrike">
              <a:solidFill>
                <a:srgbClr val="000000"/>
              </a:solidFill>
              <a:highlight>
                <a:srgbClr val="000000"/>
              </a:highlight>
              <a:latin typeface="Arial"/>
              <a:ea typeface="Arial"/>
              <a:cs typeface="Arial"/>
              <a:sym typeface="Arial"/>
            </a:endParaRPr>
          </a:p>
        </p:txBody>
      </p:sp>
      <p:sp>
        <p:nvSpPr>
          <p:cNvPr id="734" name="Google Shape;734;p81"/>
          <p:cNvSpPr/>
          <p:nvPr/>
        </p:nvSpPr>
        <p:spPr>
          <a:xfrm>
            <a:off x="541250" y="5384250"/>
            <a:ext cx="5554800" cy="8601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9144" lvl="0" marL="100584" marR="9144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Work Sans"/>
                <a:ea typeface="Work Sans"/>
                <a:cs typeface="Work Sans"/>
                <a:sym typeface="Work Sans"/>
              </a:rPr>
              <a:t>How Might we… </a:t>
            </a:r>
            <a:r>
              <a:rPr i="0" lang="en-US" sz="1800" u="none" cap="none" strike="noStrike">
                <a:solidFill>
                  <a:schemeClr val="dk1"/>
                </a:solidFill>
                <a:latin typeface="Work Sans"/>
                <a:ea typeface="Work Sans"/>
                <a:cs typeface="Work Sans"/>
                <a:sym typeface="Work Sans"/>
              </a:rPr>
              <a:t>get drivers become environmental conscious?</a:t>
            </a:r>
            <a:endParaRPr b="0" i="0" sz="1400" u="none" cap="none" strike="noStrike">
              <a:solidFill>
                <a:srgbClr val="000000"/>
              </a:solidFill>
              <a:latin typeface="Arial"/>
              <a:ea typeface="Arial"/>
              <a:cs typeface="Arial"/>
              <a:sym typeface="Arial"/>
            </a:endParaRPr>
          </a:p>
        </p:txBody>
      </p:sp>
      <p:sp>
        <p:nvSpPr>
          <p:cNvPr id="735" name="Google Shape;735;p81"/>
          <p:cNvSpPr txBox="1"/>
          <p:nvPr/>
        </p:nvSpPr>
        <p:spPr>
          <a:xfrm>
            <a:off x="372500" y="4944750"/>
            <a:ext cx="16512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highlight>
                  <a:srgbClr val="000000"/>
                </a:highlight>
                <a:latin typeface="IBM Plex Sans"/>
                <a:ea typeface="IBM Plex Sans"/>
                <a:cs typeface="IBM Plex Sans"/>
                <a:sym typeface="IBM Plex Sans"/>
              </a:rPr>
              <a:t>ROUTE 3 </a:t>
            </a:r>
            <a:endParaRPr b="1" i="0" sz="2400" u="none" cap="none" strike="noStrike">
              <a:solidFill>
                <a:srgbClr val="000000"/>
              </a:solidFill>
              <a:highlight>
                <a:srgbClr val="000000"/>
              </a:highlight>
              <a:latin typeface="Arial"/>
              <a:ea typeface="Arial"/>
              <a:cs typeface="Arial"/>
              <a:sym typeface="Arial"/>
            </a:endParaRPr>
          </a:p>
        </p:txBody>
      </p:sp>
      <p:cxnSp>
        <p:nvCxnSpPr>
          <p:cNvPr id="736" name="Google Shape;736;p81"/>
          <p:cNvCxnSpPr>
            <a:stCxn id="730" idx="3"/>
          </p:cNvCxnSpPr>
          <p:nvPr/>
        </p:nvCxnSpPr>
        <p:spPr>
          <a:xfrm>
            <a:off x="6096050" y="2414400"/>
            <a:ext cx="1931100" cy="1008600"/>
          </a:xfrm>
          <a:prstGeom prst="straightConnector1">
            <a:avLst/>
          </a:prstGeom>
          <a:noFill/>
          <a:ln cap="flat" cmpd="sng" w="38100">
            <a:solidFill>
              <a:schemeClr val="dk2"/>
            </a:solidFill>
            <a:prstDash val="solid"/>
            <a:round/>
            <a:headEnd len="sm" w="sm" type="none"/>
            <a:tailEnd len="sm" w="sm" type="none"/>
          </a:ln>
        </p:spPr>
      </p:cxnSp>
      <p:cxnSp>
        <p:nvCxnSpPr>
          <p:cNvPr id="737" name="Google Shape;737;p81"/>
          <p:cNvCxnSpPr>
            <a:endCxn id="726" idx="1"/>
          </p:cNvCxnSpPr>
          <p:nvPr/>
        </p:nvCxnSpPr>
        <p:spPr>
          <a:xfrm>
            <a:off x="6095975" y="4133700"/>
            <a:ext cx="1931100" cy="102900"/>
          </a:xfrm>
          <a:prstGeom prst="straightConnector1">
            <a:avLst/>
          </a:prstGeom>
          <a:noFill/>
          <a:ln cap="flat" cmpd="sng" w="38100">
            <a:solidFill>
              <a:schemeClr val="dk2"/>
            </a:solidFill>
            <a:prstDash val="solid"/>
            <a:round/>
            <a:headEnd len="sm" w="sm" type="none"/>
            <a:tailEnd len="sm" w="sm" type="none"/>
          </a:ln>
        </p:spPr>
      </p:cxnSp>
      <p:cxnSp>
        <p:nvCxnSpPr>
          <p:cNvPr id="738" name="Google Shape;738;p81"/>
          <p:cNvCxnSpPr/>
          <p:nvPr/>
        </p:nvCxnSpPr>
        <p:spPr>
          <a:xfrm flipH="1" rot="10800000">
            <a:off x="6095975" y="4905450"/>
            <a:ext cx="1943100" cy="923400"/>
          </a:xfrm>
          <a:prstGeom prst="straightConnector1">
            <a:avLst/>
          </a:prstGeom>
          <a:noFill/>
          <a:ln cap="flat" cmpd="sng" w="38100">
            <a:solidFill>
              <a:schemeClr val="dk2"/>
            </a:solidFill>
            <a:prstDash val="solid"/>
            <a:round/>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2"/>
          <p:cNvSpPr txBox="1"/>
          <p:nvPr/>
        </p:nvSpPr>
        <p:spPr>
          <a:xfrm>
            <a:off x="1293000" y="2147950"/>
            <a:ext cx="9606000" cy="198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800" u="none" cap="none" strike="noStrike">
                <a:solidFill>
                  <a:srgbClr val="222222"/>
                </a:solidFill>
                <a:latin typeface="IBM Plex Sans"/>
                <a:ea typeface="IBM Plex Sans"/>
                <a:cs typeface="IBM Plex Sans"/>
                <a:sym typeface="IBM Plex Sans"/>
              </a:rPr>
              <a:t>Write </a:t>
            </a:r>
            <a:r>
              <a:rPr b="1" i="0" lang="en-US" sz="4800" u="sng" cap="none" strike="noStrike">
                <a:solidFill>
                  <a:srgbClr val="00AEFD"/>
                </a:solidFill>
                <a:latin typeface="IBM Plex Sans"/>
                <a:ea typeface="IBM Plex Sans"/>
                <a:cs typeface="IBM Plex Sans"/>
                <a:sym typeface="IBM Plex Sans"/>
              </a:rPr>
              <a:t>many ‘How Might We’ Challenge Statements</a:t>
            </a:r>
            <a:r>
              <a:rPr b="1" i="0" lang="en-US" sz="4800" u="none" cap="none" strike="noStrike">
                <a:solidFill>
                  <a:srgbClr val="222222"/>
                </a:solidFill>
                <a:latin typeface="IBM Plex Sans"/>
                <a:ea typeface="IBM Plex Sans"/>
                <a:cs typeface="IBM Plex Sans"/>
                <a:sym typeface="IBM Plex Sans"/>
              </a:rPr>
              <a:t> to generate different kinds of ideas and solutions to reach your goal.</a:t>
            </a:r>
            <a:br>
              <a:rPr b="1" i="0" lang="en-US" sz="4800" u="none" cap="none" strike="noStrike">
                <a:solidFill>
                  <a:srgbClr val="222222"/>
                </a:solidFill>
                <a:latin typeface="IBM Plex Sans"/>
                <a:ea typeface="IBM Plex Sans"/>
                <a:cs typeface="IBM Plex Sans"/>
                <a:sym typeface="IBM Plex Sans"/>
              </a:rPr>
            </a:br>
            <a:endParaRPr b="1" i="0" sz="4400" u="sng" cap="none" strike="noStrike">
              <a:solidFill>
                <a:srgbClr val="00AEFD"/>
              </a:solidFill>
              <a:latin typeface="IBM Plex Sans"/>
              <a:ea typeface="IBM Plex Sans"/>
              <a:cs typeface="IBM Plex Sans"/>
              <a:sym typeface="IBM Plex Sans"/>
            </a:endParaRPr>
          </a:p>
        </p:txBody>
      </p:sp>
      <p:sp>
        <p:nvSpPr>
          <p:cNvPr id="745" name="Google Shape;745;p82"/>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2-3</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CHALLENGE STATEMENTS - EXERCISE </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83"/>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752" name="Google Shape;752;p83"/>
          <p:cNvSpPr txBox="1"/>
          <p:nvPr/>
        </p:nvSpPr>
        <p:spPr>
          <a:xfrm>
            <a:off x="1168225" y="1408175"/>
            <a:ext cx="90531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2 : DESIGN | Activity 2-4</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BRAINSTORMING IDEAS</a:t>
            </a:r>
            <a:br>
              <a:rPr b="1" i="0" lang="en-US" sz="7200" u="none" cap="none" strike="noStrike">
                <a:solidFill>
                  <a:schemeClr val="lt1"/>
                </a:solidFill>
                <a:latin typeface="IBM Plex Sans"/>
                <a:ea typeface="IBM Plex Sans"/>
                <a:cs typeface="IBM Plex Sans"/>
                <a:sym typeface="IBM Plex Sans"/>
              </a:rPr>
            </a:b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BM Plex Sans"/>
                <a:ea typeface="IBM Plex Sans"/>
                <a:cs typeface="IBM Plex Sans"/>
                <a:sym typeface="IBM Plex Sans"/>
              </a:rPr>
              <a:t>Brainstorming Tools</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753" name="Google Shape;753;p83"/>
          <p:cNvCxnSpPr/>
          <p:nvPr/>
        </p:nvCxnSpPr>
        <p:spPr>
          <a:xfrm>
            <a:off x="1338325" y="4706200"/>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4"/>
          <p:cNvSpPr txBox="1"/>
          <p:nvPr/>
        </p:nvSpPr>
        <p:spPr>
          <a:xfrm>
            <a:off x="1293000" y="2701925"/>
            <a:ext cx="10104900" cy="198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800" u="none" cap="none" strike="noStrike">
                <a:solidFill>
                  <a:srgbClr val="222222"/>
                </a:solidFill>
                <a:latin typeface="IBM Plex Sans"/>
                <a:ea typeface="IBM Plex Sans"/>
                <a:cs typeface="IBM Plex Sans"/>
                <a:sym typeface="IBM Plex Sans"/>
              </a:rPr>
              <a:t>Brainstorming helps problem solvers </a:t>
            </a:r>
            <a:r>
              <a:rPr b="1" i="0" lang="en-US" sz="4800" u="sng" cap="none" strike="noStrike">
                <a:solidFill>
                  <a:srgbClr val="00AEFD"/>
                </a:solidFill>
                <a:latin typeface="IBM Plex Sans"/>
                <a:ea typeface="IBM Plex Sans"/>
                <a:cs typeface="IBM Plex Sans"/>
                <a:sym typeface="IBM Plex Sans"/>
              </a:rPr>
              <a:t>come up with many ideas.</a:t>
            </a:r>
            <a:endParaRPr b="1" i="0" sz="4400" u="sng" cap="none" strike="noStrike">
              <a:solidFill>
                <a:srgbClr val="00AEFD"/>
              </a:solidFill>
              <a:latin typeface="IBM Plex Sans"/>
              <a:ea typeface="IBM Plex Sans"/>
              <a:cs typeface="IBM Plex Sans"/>
              <a:sym typeface="IBM Plex Sans"/>
            </a:endParaRPr>
          </a:p>
        </p:txBody>
      </p:sp>
      <p:sp>
        <p:nvSpPr>
          <p:cNvPr id="760" name="Google Shape;760;p84"/>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2-4</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BRAINSTORMING IDEAS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pic>
        <p:nvPicPr>
          <p:cNvPr descr="Image result" id="766" name="Google Shape;766;p85"/>
          <p:cNvPicPr preferRelativeResize="0"/>
          <p:nvPr/>
        </p:nvPicPr>
        <p:blipFill rotWithShape="1">
          <a:blip r:embed="rId3">
            <a:alphaModFix/>
          </a:blip>
          <a:srcRect b="0" l="40141" r="485" t="0"/>
          <a:stretch/>
        </p:blipFill>
        <p:spPr>
          <a:xfrm>
            <a:off x="0" y="0"/>
            <a:ext cx="12192000" cy="6858000"/>
          </a:xfrm>
          <a:prstGeom prst="rect">
            <a:avLst/>
          </a:prstGeom>
          <a:noFill/>
          <a:ln>
            <a:noFill/>
          </a:ln>
        </p:spPr>
      </p:pic>
      <p:sp>
        <p:nvSpPr>
          <p:cNvPr id="767" name="Google Shape;767;p85"/>
          <p:cNvSpPr txBox="1"/>
          <p:nvPr/>
        </p:nvSpPr>
        <p:spPr>
          <a:xfrm>
            <a:off x="8353500" y="1750800"/>
            <a:ext cx="3264900" cy="198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2800" u="none" cap="none" strike="noStrike">
                <a:solidFill>
                  <a:srgbClr val="FFFFFF"/>
                </a:solidFill>
                <a:latin typeface="IBM Plex Sans"/>
                <a:ea typeface="IBM Plex Sans"/>
                <a:cs typeface="IBM Plex Sans"/>
                <a:sym typeface="IBM Plex Sans"/>
              </a:rPr>
              <a:t>The more number of ideas there are - better the chance that great ideas and solutions will be found. </a:t>
            </a:r>
            <a:br>
              <a:rPr b="1" i="0" lang="en-US" sz="2800" u="none" cap="none" strike="noStrike">
                <a:solidFill>
                  <a:srgbClr val="FFFFFF"/>
                </a:solidFill>
                <a:latin typeface="IBM Plex Sans"/>
                <a:ea typeface="IBM Plex Sans"/>
                <a:cs typeface="IBM Plex Sans"/>
                <a:sym typeface="IBM Plex Sans"/>
              </a:rPr>
            </a:br>
            <a:endParaRPr b="1" i="0" sz="2800" u="none" cap="none" strike="noStrike">
              <a:solidFill>
                <a:srgbClr val="FFFFFF"/>
              </a:solidFill>
              <a:latin typeface="IBM Plex Sans"/>
              <a:ea typeface="IBM Plex Sans"/>
              <a:cs typeface="IBM Plex Sans"/>
              <a:sym typeface="IBM Plex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6"/>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2-4</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BRAINSTORMING IDEAS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IBM Plex Sans"/>
              <a:ea typeface="IBM Plex Sans"/>
              <a:cs typeface="IBM Plex Sans"/>
              <a:sym typeface="IBM Plex Sans"/>
            </a:endParaRPr>
          </a:p>
        </p:txBody>
      </p:sp>
      <p:sp>
        <p:nvSpPr>
          <p:cNvPr id="774" name="Google Shape;774;p86"/>
          <p:cNvSpPr/>
          <p:nvPr/>
        </p:nvSpPr>
        <p:spPr>
          <a:xfrm>
            <a:off x="1011950" y="2223975"/>
            <a:ext cx="3341400" cy="1868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9144" lvl="0" marL="100584" marR="9144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Work Sans"/>
                <a:ea typeface="Work Sans"/>
                <a:cs typeface="Work Sans"/>
                <a:sym typeface="Work Sans"/>
              </a:rPr>
              <a:t>How Might We…</a:t>
            </a:r>
            <a:r>
              <a:rPr b="0" i="0" lang="en-US" sz="1800" u="none" cap="none" strike="noStrike">
                <a:solidFill>
                  <a:schemeClr val="dk1"/>
                </a:solidFill>
                <a:latin typeface="Work Sans Light"/>
                <a:ea typeface="Work Sans Light"/>
                <a:cs typeface="Work Sans Light"/>
                <a:sym typeface="Work Sans Light"/>
              </a:rPr>
              <a:t> get students to wash or clean hands without using water?</a:t>
            </a:r>
            <a:endParaRPr b="0" i="0" sz="1800" u="none" cap="none" strike="noStrike">
              <a:solidFill>
                <a:srgbClr val="000000"/>
              </a:solidFill>
              <a:latin typeface="Arial"/>
              <a:ea typeface="Arial"/>
              <a:cs typeface="Arial"/>
              <a:sym typeface="Arial"/>
            </a:endParaRPr>
          </a:p>
        </p:txBody>
      </p:sp>
      <p:sp>
        <p:nvSpPr>
          <p:cNvPr id="775" name="Google Shape;775;p86"/>
          <p:cNvSpPr txBox="1"/>
          <p:nvPr/>
        </p:nvSpPr>
        <p:spPr>
          <a:xfrm>
            <a:off x="843200" y="1784475"/>
            <a:ext cx="16512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highlight>
                  <a:srgbClr val="000000"/>
                </a:highlight>
                <a:latin typeface="IBM Plex Sans"/>
                <a:ea typeface="IBM Plex Sans"/>
                <a:cs typeface="IBM Plex Sans"/>
                <a:sym typeface="IBM Plex Sans"/>
              </a:rPr>
              <a:t>ROUTE 1 </a:t>
            </a:r>
            <a:endParaRPr b="1" i="0" sz="2400" u="none" cap="none" strike="noStrike">
              <a:solidFill>
                <a:srgbClr val="000000"/>
              </a:solidFill>
              <a:highlight>
                <a:srgbClr val="000000"/>
              </a:highlight>
              <a:latin typeface="Arial"/>
              <a:ea typeface="Arial"/>
              <a:cs typeface="Arial"/>
              <a:sym typeface="Arial"/>
            </a:endParaRPr>
          </a:p>
        </p:txBody>
      </p:sp>
      <p:grpSp>
        <p:nvGrpSpPr>
          <p:cNvPr id="776" name="Google Shape;776;p86"/>
          <p:cNvGrpSpPr/>
          <p:nvPr/>
        </p:nvGrpSpPr>
        <p:grpSpPr>
          <a:xfrm rot="-877396">
            <a:off x="5265398" y="3207933"/>
            <a:ext cx="1661211" cy="901923"/>
            <a:chOff x="7844492" y="3873628"/>
            <a:chExt cx="3294525" cy="1788700"/>
          </a:xfrm>
        </p:grpSpPr>
        <p:pic>
          <p:nvPicPr>
            <p:cNvPr id="777" name="Google Shape;777;p8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778" name="Google Shape;778;p8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Idea 1</a:t>
              </a:r>
              <a:endParaRPr b="0" i="0" sz="30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3000"/>
                <a:buFont typeface="Arial"/>
                <a:buNone/>
              </a:pPr>
              <a:r>
                <a:t/>
              </a:r>
              <a:endParaRPr b="0" i="1" sz="3000" u="none" cap="none" strike="noStrike">
                <a:solidFill>
                  <a:srgbClr val="3D85C6"/>
                </a:solidFill>
                <a:latin typeface="Pacifico"/>
                <a:ea typeface="Pacifico"/>
                <a:cs typeface="Pacifico"/>
                <a:sym typeface="Pacifico"/>
              </a:endParaRPr>
            </a:p>
          </p:txBody>
        </p:sp>
      </p:grpSp>
      <p:grpSp>
        <p:nvGrpSpPr>
          <p:cNvPr id="779" name="Google Shape;779;p86"/>
          <p:cNvGrpSpPr/>
          <p:nvPr/>
        </p:nvGrpSpPr>
        <p:grpSpPr>
          <a:xfrm rot="536018">
            <a:off x="6776749" y="2315485"/>
            <a:ext cx="1661154" cy="901892"/>
            <a:chOff x="7844492" y="3873628"/>
            <a:chExt cx="3294525" cy="1788700"/>
          </a:xfrm>
        </p:grpSpPr>
        <p:pic>
          <p:nvPicPr>
            <p:cNvPr id="780" name="Google Shape;780;p8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781" name="Google Shape;781;p8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Idea 2</a:t>
              </a:r>
              <a:endParaRPr b="0" i="0" sz="30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3000"/>
                <a:buFont typeface="Arial"/>
                <a:buNone/>
              </a:pPr>
              <a:r>
                <a:t/>
              </a:r>
              <a:endParaRPr b="0" i="1" sz="3000" u="none" cap="none" strike="noStrike">
                <a:solidFill>
                  <a:srgbClr val="3D85C6"/>
                </a:solidFill>
                <a:latin typeface="Pacifico"/>
                <a:ea typeface="Pacifico"/>
                <a:cs typeface="Pacifico"/>
                <a:sym typeface="Pacifico"/>
              </a:endParaRPr>
            </a:p>
          </p:txBody>
        </p:sp>
      </p:grpSp>
      <p:grpSp>
        <p:nvGrpSpPr>
          <p:cNvPr id="782" name="Google Shape;782;p86"/>
          <p:cNvGrpSpPr/>
          <p:nvPr/>
        </p:nvGrpSpPr>
        <p:grpSpPr>
          <a:xfrm rot="536018">
            <a:off x="7222099" y="3464408"/>
            <a:ext cx="1661154" cy="901892"/>
            <a:chOff x="7844492" y="3873628"/>
            <a:chExt cx="3294525" cy="1788700"/>
          </a:xfrm>
        </p:grpSpPr>
        <p:pic>
          <p:nvPicPr>
            <p:cNvPr id="783" name="Google Shape;783;p8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784" name="Google Shape;784;p8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Idea 3</a:t>
              </a:r>
              <a:endParaRPr b="0" i="0" sz="30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3000"/>
                <a:buFont typeface="Arial"/>
                <a:buNone/>
              </a:pPr>
              <a:r>
                <a:t/>
              </a:r>
              <a:endParaRPr b="0" i="1" sz="3000" u="none" cap="none" strike="noStrike">
                <a:solidFill>
                  <a:srgbClr val="3D85C6"/>
                </a:solidFill>
                <a:latin typeface="Pacifico"/>
                <a:ea typeface="Pacifico"/>
                <a:cs typeface="Pacifico"/>
                <a:sym typeface="Pacifico"/>
              </a:endParaRPr>
            </a:p>
          </p:txBody>
        </p:sp>
      </p:grpSp>
      <p:grpSp>
        <p:nvGrpSpPr>
          <p:cNvPr id="785" name="Google Shape;785;p86"/>
          <p:cNvGrpSpPr/>
          <p:nvPr/>
        </p:nvGrpSpPr>
        <p:grpSpPr>
          <a:xfrm rot="536018">
            <a:off x="8115723" y="2719781"/>
            <a:ext cx="1661154" cy="901892"/>
            <a:chOff x="7844492" y="3873628"/>
            <a:chExt cx="3294525" cy="1788700"/>
          </a:xfrm>
        </p:grpSpPr>
        <p:pic>
          <p:nvPicPr>
            <p:cNvPr id="786" name="Google Shape;786;p8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787" name="Google Shape;787;p8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Idea 4</a:t>
              </a:r>
              <a:endParaRPr b="0" i="0" sz="30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3000"/>
                <a:buFont typeface="Arial"/>
                <a:buNone/>
              </a:pPr>
              <a:r>
                <a:t/>
              </a:r>
              <a:endParaRPr b="0" i="1" sz="3000" u="none" cap="none" strike="noStrike">
                <a:solidFill>
                  <a:srgbClr val="3D85C6"/>
                </a:solidFill>
                <a:latin typeface="Pacifico"/>
                <a:ea typeface="Pacifico"/>
                <a:cs typeface="Pacifico"/>
                <a:sym typeface="Pacifico"/>
              </a:endParaRPr>
            </a:p>
          </p:txBody>
        </p:sp>
      </p:grpSp>
      <p:grpSp>
        <p:nvGrpSpPr>
          <p:cNvPr id="788" name="Google Shape;788;p86"/>
          <p:cNvGrpSpPr/>
          <p:nvPr/>
        </p:nvGrpSpPr>
        <p:grpSpPr>
          <a:xfrm rot="-1089927">
            <a:off x="9432210" y="4268441"/>
            <a:ext cx="1661201" cy="901917"/>
            <a:chOff x="7844492" y="3873628"/>
            <a:chExt cx="3294525" cy="1788700"/>
          </a:xfrm>
        </p:grpSpPr>
        <p:pic>
          <p:nvPicPr>
            <p:cNvPr id="789" name="Google Shape;789;p8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790" name="Google Shape;790;p8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Idea 6</a:t>
              </a:r>
              <a:endParaRPr b="0" i="0" sz="30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3000"/>
                <a:buFont typeface="Arial"/>
                <a:buNone/>
              </a:pPr>
              <a:r>
                <a:t/>
              </a:r>
              <a:endParaRPr b="0" i="1" sz="3000" u="none" cap="none" strike="noStrike">
                <a:solidFill>
                  <a:srgbClr val="3D85C6"/>
                </a:solidFill>
                <a:latin typeface="Pacifico"/>
                <a:ea typeface="Pacifico"/>
                <a:cs typeface="Pacifico"/>
                <a:sym typeface="Pacifico"/>
              </a:endParaRPr>
            </a:p>
          </p:txBody>
        </p:sp>
      </p:grpSp>
      <p:grpSp>
        <p:nvGrpSpPr>
          <p:cNvPr id="791" name="Google Shape;791;p86"/>
          <p:cNvGrpSpPr/>
          <p:nvPr/>
        </p:nvGrpSpPr>
        <p:grpSpPr>
          <a:xfrm rot="536018">
            <a:off x="9064375" y="2143274"/>
            <a:ext cx="1661154" cy="901892"/>
            <a:chOff x="7844492" y="3873628"/>
            <a:chExt cx="3294525" cy="1788700"/>
          </a:xfrm>
        </p:grpSpPr>
        <p:pic>
          <p:nvPicPr>
            <p:cNvPr id="792" name="Google Shape;792;p8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793" name="Google Shape;793;p8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Idea 9</a:t>
              </a:r>
              <a:endParaRPr b="0" i="0" sz="30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3000"/>
                <a:buFont typeface="Arial"/>
                <a:buNone/>
              </a:pPr>
              <a:r>
                <a:t/>
              </a:r>
              <a:endParaRPr b="0" i="1" sz="3000" u="none" cap="none" strike="noStrike">
                <a:solidFill>
                  <a:srgbClr val="3D85C6"/>
                </a:solidFill>
                <a:latin typeface="Pacifico"/>
                <a:ea typeface="Pacifico"/>
                <a:cs typeface="Pacifico"/>
                <a:sym typeface="Pacifico"/>
              </a:endParaRPr>
            </a:p>
          </p:txBody>
        </p:sp>
      </p:grpSp>
      <p:grpSp>
        <p:nvGrpSpPr>
          <p:cNvPr id="794" name="Google Shape;794;p86"/>
          <p:cNvGrpSpPr/>
          <p:nvPr/>
        </p:nvGrpSpPr>
        <p:grpSpPr>
          <a:xfrm rot="-722590">
            <a:off x="5940009" y="4195351"/>
            <a:ext cx="1661090" cy="901857"/>
            <a:chOff x="7844492" y="3873628"/>
            <a:chExt cx="3294525" cy="1788700"/>
          </a:xfrm>
        </p:grpSpPr>
        <p:pic>
          <p:nvPicPr>
            <p:cNvPr id="795" name="Google Shape;795;p8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796" name="Google Shape;796;p8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Idea 7</a:t>
              </a:r>
              <a:endParaRPr b="0" i="0" sz="30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3000"/>
                <a:buFont typeface="Arial"/>
                <a:buNone/>
              </a:pPr>
              <a:r>
                <a:t/>
              </a:r>
              <a:endParaRPr b="0" i="1" sz="3000" u="none" cap="none" strike="noStrike">
                <a:solidFill>
                  <a:srgbClr val="3D85C6"/>
                </a:solidFill>
                <a:latin typeface="Pacifico"/>
                <a:ea typeface="Pacifico"/>
                <a:cs typeface="Pacifico"/>
                <a:sym typeface="Pacifico"/>
              </a:endParaRPr>
            </a:p>
          </p:txBody>
        </p:sp>
      </p:grpSp>
      <p:grpSp>
        <p:nvGrpSpPr>
          <p:cNvPr id="797" name="Google Shape;797;p86"/>
          <p:cNvGrpSpPr/>
          <p:nvPr/>
        </p:nvGrpSpPr>
        <p:grpSpPr>
          <a:xfrm rot="536018">
            <a:off x="7827198" y="4405314"/>
            <a:ext cx="1661154" cy="901892"/>
            <a:chOff x="7844492" y="3873628"/>
            <a:chExt cx="3294525" cy="1788700"/>
          </a:xfrm>
        </p:grpSpPr>
        <p:pic>
          <p:nvPicPr>
            <p:cNvPr id="798" name="Google Shape;798;p8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799" name="Google Shape;799;p8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D85C6"/>
                  </a:solidFill>
                  <a:latin typeface="Pacifico"/>
                  <a:ea typeface="Pacifico"/>
                  <a:cs typeface="Pacifico"/>
                  <a:sym typeface="Pacifico"/>
                </a:rPr>
                <a:t>Idea 5</a:t>
              </a:r>
              <a:endParaRPr b="0" i="0" sz="30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3000"/>
                <a:buFont typeface="Arial"/>
                <a:buNone/>
              </a:pPr>
              <a:r>
                <a:t/>
              </a:r>
              <a:endParaRPr b="0" i="1" sz="3000" u="none" cap="none" strike="noStrike">
                <a:solidFill>
                  <a:srgbClr val="3D85C6"/>
                </a:solidFill>
                <a:latin typeface="Pacifico"/>
                <a:ea typeface="Pacifico"/>
                <a:cs typeface="Pacifico"/>
                <a:sym typeface="Pacifico"/>
              </a:endParaRPr>
            </a:p>
          </p:txBody>
        </p:sp>
      </p:grpSp>
      <p:grpSp>
        <p:nvGrpSpPr>
          <p:cNvPr id="800" name="Google Shape;800;p86"/>
          <p:cNvGrpSpPr/>
          <p:nvPr/>
        </p:nvGrpSpPr>
        <p:grpSpPr>
          <a:xfrm rot="-973485">
            <a:off x="9351234" y="3207881"/>
            <a:ext cx="1661376" cy="902013"/>
            <a:chOff x="7844492" y="3873628"/>
            <a:chExt cx="3294525" cy="1788700"/>
          </a:xfrm>
        </p:grpSpPr>
        <p:pic>
          <p:nvPicPr>
            <p:cNvPr id="801" name="Google Shape;801;p8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02" name="Google Shape;802;p8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D85C6"/>
                  </a:solidFill>
                  <a:latin typeface="Pacifico"/>
                  <a:ea typeface="Pacifico"/>
                  <a:cs typeface="Pacifico"/>
                  <a:sym typeface="Pacifico"/>
                </a:rPr>
                <a:t>Idea 100</a:t>
              </a:r>
              <a:endParaRPr b="0" i="0" sz="2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3000"/>
                <a:buFont typeface="Arial"/>
                <a:buNone/>
              </a:pPr>
              <a:r>
                <a:t/>
              </a:r>
              <a:endParaRPr b="0" i="1" sz="3000" u="none" cap="none" strike="noStrike">
                <a:solidFill>
                  <a:srgbClr val="3D85C6"/>
                </a:solidFill>
                <a:latin typeface="Pacifico"/>
                <a:ea typeface="Pacifico"/>
                <a:cs typeface="Pacifico"/>
                <a:sym typeface="Pacifico"/>
              </a:endParaRPr>
            </a:p>
          </p:txBody>
        </p:sp>
      </p:grpSp>
      <p:sp>
        <p:nvSpPr>
          <p:cNvPr id="803" name="Google Shape;803;p86"/>
          <p:cNvSpPr txBox="1"/>
          <p:nvPr/>
        </p:nvSpPr>
        <p:spPr>
          <a:xfrm>
            <a:off x="919400" y="4399475"/>
            <a:ext cx="4017900" cy="137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AEFD"/>
                </a:solidFill>
                <a:latin typeface="Calibri"/>
                <a:ea typeface="Calibri"/>
                <a:cs typeface="Calibri"/>
                <a:sym typeface="Calibri"/>
              </a:rPr>
              <a:t>The goal isn’t to create a full or perfect solution; big and small ideas are welcome.</a:t>
            </a:r>
            <a:endParaRPr b="1" i="0" sz="2400" u="none" cap="none" strike="noStrike">
              <a:solidFill>
                <a:srgbClr val="00AEFD"/>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7"/>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2-4</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BRAINSTORMING IDEAS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IBM Plex Sans"/>
              <a:ea typeface="IBM Plex Sans"/>
              <a:cs typeface="IBM Plex Sans"/>
              <a:sym typeface="IBM Plex Sans"/>
            </a:endParaRPr>
          </a:p>
        </p:txBody>
      </p:sp>
      <p:sp>
        <p:nvSpPr>
          <p:cNvPr id="810" name="Google Shape;810;p87"/>
          <p:cNvSpPr/>
          <p:nvPr/>
        </p:nvSpPr>
        <p:spPr>
          <a:xfrm>
            <a:off x="541250" y="1984350"/>
            <a:ext cx="3812100" cy="8601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9144" lvl="0" marL="100584" marR="9144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Work Sans"/>
                <a:ea typeface="Work Sans"/>
                <a:cs typeface="Work Sans"/>
                <a:sym typeface="Work Sans"/>
              </a:rPr>
              <a:t>How Might We…</a:t>
            </a:r>
            <a:r>
              <a:rPr b="0" i="0" lang="en-US" sz="1400" u="none" cap="none" strike="noStrike">
                <a:solidFill>
                  <a:schemeClr val="dk1"/>
                </a:solidFill>
                <a:latin typeface="Work Sans Light"/>
                <a:ea typeface="Work Sans Light"/>
                <a:cs typeface="Work Sans Light"/>
                <a:sym typeface="Work Sans Light"/>
              </a:rPr>
              <a:t>  </a:t>
            </a:r>
            <a:r>
              <a:rPr lang="en-US" sz="1400">
                <a:solidFill>
                  <a:schemeClr val="dk1"/>
                </a:solidFill>
                <a:latin typeface="Work Sans Light"/>
                <a:ea typeface="Work Sans Light"/>
                <a:cs typeface="Work Sans Light"/>
                <a:sym typeface="Work Sans Light"/>
              </a:rPr>
              <a:t>Get drivers adopt to use  electric vehicles while spending lesser than petroleum cars?</a:t>
            </a:r>
            <a:endParaRPr b="0" i="0" sz="1400" u="none" cap="none" strike="noStrike">
              <a:solidFill>
                <a:srgbClr val="000000"/>
              </a:solidFill>
              <a:latin typeface="Arial"/>
              <a:ea typeface="Arial"/>
              <a:cs typeface="Arial"/>
              <a:sym typeface="Arial"/>
            </a:endParaRPr>
          </a:p>
        </p:txBody>
      </p:sp>
      <p:sp>
        <p:nvSpPr>
          <p:cNvPr id="811" name="Google Shape;811;p87"/>
          <p:cNvSpPr txBox="1"/>
          <p:nvPr/>
        </p:nvSpPr>
        <p:spPr>
          <a:xfrm>
            <a:off x="372500" y="1544850"/>
            <a:ext cx="16512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highlight>
                  <a:srgbClr val="000000"/>
                </a:highlight>
                <a:latin typeface="IBM Plex Sans"/>
                <a:ea typeface="IBM Plex Sans"/>
                <a:cs typeface="IBM Plex Sans"/>
                <a:sym typeface="IBM Plex Sans"/>
              </a:rPr>
              <a:t>ROUTE 1 </a:t>
            </a:r>
            <a:endParaRPr b="1" i="0" sz="2400" u="none" cap="none" strike="noStrike">
              <a:solidFill>
                <a:srgbClr val="000000"/>
              </a:solidFill>
              <a:highlight>
                <a:srgbClr val="000000"/>
              </a:highlight>
              <a:latin typeface="Arial"/>
              <a:ea typeface="Arial"/>
              <a:cs typeface="Arial"/>
              <a:sym typeface="Arial"/>
            </a:endParaRPr>
          </a:p>
        </p:txBody>
      </p:sp>
      <p:sp>
        <p:nvSpPr>
          <p:cNvPr id="812" name="Google Shape;812;p87"/>
          <p:cNvSpPr/>
          <p:nvPr/>
        </p:nvSpPr>
        <p:spPr>
          <a:xfrm>
            <a:off x="541250" y="3684300"/>
            <a:ext cx="3812100" cy="8601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9144" lvl="0" marL="100584" marR="9144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Work Sans"/>
                <a:ea typeface="Work Sans"/>
                <a:cs typeface="Work Sans"/>
                <a:sym typeface="Work Sans"/>
              </a:rPr>
              <a:t>How Might We… </a:t>
            </a:r>
            <a:r>
              <a:rPr b="0" i="0" lang="en-US" sz="1400" u="none" cap="none" strike="noStrike">
                <a:solidFill>
                  <a:schemeClr val="dk1"/>
                </a:solidFill>
                <a:latin typeface="Work Sans Light"/>
                <a:ea typeface="Work Sans Light"/>
                <a:cs typeface="Work Sans Light"/>
                <a:sym typeface="Work Sans Light"/>
              </a:rPr>
              <a:t> get drivers use an alternative liquid that doesn’t cause negative environmental effects? </a:t>
            </a:r>
            <a:endParaRPr b="0" i="0" sz="1400" u="none" cap="none" strike="noStrike">
              <a:solidFill>
                <a:srgbClr val="000000"/>
              </a:solidFill>
              <a:latin typeface="Arial"/>
              <a:ea typeface="Arial"/>
              <a:cs typeface="Arial"/>
              <a:sym typeface="Arial"/>
            </a:endParaRPr>
          </a:p>
        </p:txBody>
      </p:sp>
      <p:sp>
        <p:nvSpPr>
          <p:cNvPr id="813" name="Google Shape;813;p87"/>
          <p:cNvSpPr txBox="1"/>
          <p:nvPr/>
        </p:nvSpPr>
        <p:spPr>
          <a:xfrm>
            <a:off x="372500" y="3244800"/>
            <a:ext cx="16512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highlight>
                  <a:srgbClr val="000000"/>
                </a:highlight>
                <a:latin typeface="IBM Plex Sans"/>
                <a:ea typeface="IBM Plex Sans"/>
                <a:cs typeface="IBM Plex Sans"/>
                <a:sym typeface="IBM Plex Sans"/>
              </a:rPr>
              <a:t>ROUTE 2 </a:t>
            </a:r>
            <a:endParaRPr b="1" i="0" sz="2400" u="none" cap="none" strike="noStrike">
              <a:solidFill>
                <a:srgbClr val="000000"/>
              </a:solidFill>
              <a:highlight>
                <a:srgbClr val="000000"/>
              </a:highlight>
              <a:latin typeface="Arial"/>
              <a:ea typeface="Arial"/>
              <a:cs typeface="Arial"/>
              <a:sym typeface="Arial"/>
            </a:endParaRPr>
          </a:p>
        </p:txBody>
      </p:sp>
      <p:sp>
        <p:nvSpPr>
          <p:cNvPr id="814" name="Google Shape;814;p87"/>
          <p:cNvSpPr/>
          <p:nvPr/>
        </p:nvSpPr>
        <p:spPr>
          <a:xfrm>
            <a:off x="541250" y="5384250"/>
            <a:ext cx="3812100" cy="8601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9144" lvl="0" marL="100584" marR="9144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Work Sans"/>
                <a:ea typeface="Work Sans"/>
                <a:cs typeface="Work Sans"/>
                <a:sym typeface="Work Sans"/>
              </a:rPr>
              <a:t>How Might We…</a:t>
            </a:r>
            <a:r>
              <a:rPr b="0" i="0" lang="en-US" sz="1400" u="none" cap="none" strike="noStrike">
                <a:solidFill>
                  <a:schemeClr val="dk1"/>
                </a:solidFill>
                <a:latin typeface="Work Sans Light"/>
                <a:ea typeface="Work Sans Light"/>
                <a:cs typeface="Work Sans Light"/>
                <a:sym typeface="Work Sans Light"/>
              </a:rPr>
              <a:t>  </a:t>
            </a:r>
            <a:r>
              <a:rPr i="0" lang="en-US" sz="1400" u="none" cap="none" strike="noStrike">
                <a:solidFill>
                  <a:schemeClr val="dk1"/>
                </a:solidFill>
                <a:latin typeface="Work Sans"/>
                <a:ea typeface="Work Sans"/>
                <a:cs typeface="Work Sans"/>
                <a:sym typeface="Work Sans"/>
              </a:rPr>
              <a:t>get drivers become environmental conscious?</a:t>
            </a:r>
            <a:endParaRPr b="0" i="0" sz="1400" u="none" cap="none" strike="noStrike">
              <a:solidFill>
                <a:srgbClr val="000000"/>
              </a:solidFill>
              <a:latin typeface="Arial"/>
              <a:ea typeface="Arial"/>
              <a:cs typeface="Arial"/>
              <a:sym typeface="Arial"/>
            </a:endParaRPr>
          </a:p>
        </p:txBody>
      </p:sp>
      <p:sp>
        <p:nvSpPr>
          <p:cNvPr id="815" name="Google Shape;815;p87"/>
          <p:cNvSpPr txBox="1"/>
          <p:nvPr/>
        </p:nvSpPr>
        <p:spPr>
          <a:xfrm>
            <a:off x="372500" y="4944750"/>
            <a:ext cx="1651200" cy="57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highlight>
                  <a:srgbClr val="000000"/>
                </a:highlight>
                <a:latin typeface="IBM Plex Sans"/>
                <a:ea typeface="IBM Plex Sans"/>
                <a:cs typeface="IBM Plex Sans"/>
                <a:sym typeface="IBM Plex Sans"/>
              </a:rPr>
              <a:t>ROUTE 3 </a:t>
            </a:r>
            <a:endParaRPr b="1" i="0" sz="2400" u="none" cap="none" strike="noStrike">
              <a:solidFill>
                <a:srgbClr val="000000"/>
              </a:solidFill>
              <a:highlight>
                <a:srgbClr val="000000"/>
              </a:highlight>
              <a:latin typeface="Arial"/>
              <a:ea typeface="Arial"/>
              <a:cs typeface="Arial"/>
              <a:sym typeface="Arial"/>
            </a:endParaRPr>
          </a:p>
        </p:txBody>
      </p:sp>
      <p:grpSp>
        <p:nvGrpSpPr>
          <p:cNvPr id="816" name="Google Shape;816;p87"/>
          <p:cNvGrpSpPr/>
          <p:nvPr/>
        </p:nvGrpSpPr>
        <p:grpSpPr>
          <a:xfrm rot="-877396">
            <a:off x="7070983" y="814491"/>
            <a:ext cx="1138760" cy="618268"/>
            <a:chOff x="7844492" y="3873628"/>
            <a:chExt cx="3294525" cy="1788700"/>
          </a:xfrm>
        </p:grpSpPr>
        <p:pic>
          <p:nvPicPr>
            <p:cNvPr id="817" name="Google Shape;817;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18" name="Google Shape;818;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19" name="Google Shape;819;p87"/>
          <p:cNvGrpSpPr/>
          <p:nvPr/>
        </p:nvGrpSpPr>
        <p:grpSpPr>
          <a:xfrm rot="536018">
            <a:off x="8107015" y="202718"/>
            <a:ext cx="1138721" cy="618247"/>
            <a:chOff x="7844492" y="3873628"/>
            <a:chExt cx="3294525" cy="1788700"/>
          </a:xfrm>
        </p:grpSpPr>
        <p:pic>
          <p:nvPicPr>
            <p:cNvPr id="820" name="Google Shape;820;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21" name="Google Shape;821;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22" name="Google Shape;822;p87"/>
          <p:cNvGrpSpPr/>
          <p:nvPr/>
        </p:nvGrpSpPr>
        <p:grpSpPr>
          <a:xfrm rot="536018">
            <a:off x="8412302" y="990305"/>
            <a:ext cx="1138721" cy="618247"/>
            <a:chOff x="7844492" y="3873628"/>
            <a:chExt cx="3294525" cy="1788700"/>
          </a:xfrm>
        </p:grpSpPr>
        <p:pic>
          <p:nvPicPr>
            <p:cNvPr id="823" name="Google Shape;823;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24" name="Google Shape;824;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3</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25" name="Google Shape;825;p87"/>
          <p:cNvGrpSpPr/>
          <p:nvPr/>
        </p:nvGrpSpPr>
        <p:grpSpPr>
          <a:xfrm rot="536341">
            <a:off x="5714005" y="1133790"/>
            <a:ext cx="1138580" cy="618170"/>
            <a:chOff x="7844492" y="3873628"/>
            <a:chExt cx="3294525" cy="1788700"/>
          </a:xfrm>
        </p:grpSpPr>
        <p:pic>
          <p:nvPicPr>
            <p:cNvPr id="826" name="Google Shape;826;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27" name="Google Shape;827;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4</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28" name="Google Shape;828;p87"/>
          <p:cNvGrpSpPr/>
          <p:nvPr/>
        </p:nvGrpSpPr>
        <p:grpSpPr>
          <a:xfrm rot="-1089927">
            <a:off x="9927333" y="1541469"/>
            <a:ext cx="1138753" cy="618264"/>
            <a:chOff x="7844492" y="3873628"/>
            <a:chExt cx="3294525" cy="1788700"/>
          </a:xfrm>
        </p:grpSpPr>
        <p:pic>
          <p:nvPicPr>
            <p:cNvPr id="829" name="Google Shape;829;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30" name="Google Shape;830;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31" name="Google Shape;831;p87"/>
          <p:cNvGrpSpPr/>
          <p:nvPr/>
        </p:nvGrpSpPr>
        <p:grpSpPr>
          <a:xfrm rot="536341">
            <a:off x="6364306" y="738595"/>
            <a:ext cx="1138580" cy="618170"/>
            <a:chOff x="7844492" y="3873628"/>
            <a:chExt cx="3294525" cy="1788700"/>
          </a:xfrm>
        </p:grpSpPr>
        <p:pic>
          <p:nvPicPr>
            <p:cNvPr id="832" name="Google Shape;832;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33" name="Google Shape;833;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34" name="Google Shape;834;p87"/>
          <p:cNvGrpSpPr/>
          <p:nvPr/>
        </p:nvGrpSpPr>
        <p:grpSpPr>
          <a:xfrm rot="-722590">
            <a:off x="9146254" y="403041"/>
            <a:ext cx="1138677" cy="618223"/>
            <a:chOff x="13065164" y="1767722"/>
            <a:chExt cx="3294525" cy="1788700"/>
          </a:xfrm>
        </p:grpSpPr>
        <p:pic>
          <p:nvPicPr>
            <p:cNvPr id="835" name="Google Shape;835;p87"/>
            <p:cNvPicPr preferRelativeResize="0"/>
            <p:nvPr/>
          </p:nvPicPr>
          <p:blipFill rotWithShape="1">
            <a:blip r:embed="rId3">
              <a:alphaModFix/>
            </a:blip>
            <a:srcRect b="0" l="0" r="0" t="0"/>
            <a:stretch/>
          </p:blipFill>
          <p:spPr>
            <a:xfrm>
              <a:off x="13065164" y="1767722"/>
              <a:ext cx="3294525" cy="1788700"/>
            </a:xfrm>
            <a:prstGeom prst="rect">
              <a:avLst/>
            </a:prstGeom>
            <a:noFill/>
            <a:ln>
              <a:noFill/>
            </a:ln>
          </p:spPr>
        </p:pic>
        <p:sp>
          <p:nvSpPr>
            <p:cNvPr id="836" name="Google Shape;836;p87"/>
            <p:cNvSpPr txBox="1"/>
            <p:nvPr/>
          </p:nvSpPr>
          <p:spPr>
            <a:xfrm>
              <a:off x="13439766" y="2015531"/>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7</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37" name="Google Shape;837;p87"/>
          <p:cNvGrpSpPr/>
          <p:nvPr/>
        </p:nvGrpSpPr>
        <p:grpSpPr>
          <a:xfrm rot="536018">
            <a:off x="8827098" y="1635296"/>
            <a:ext cx="1138721" cy="618247"/>
            <a:chOff x="7844492" y="3873628"/>
            <a:chExt cx="3294525" cy="1788700"/>
          </a:xfrm>
        </p:grpSpPr>
        <p:pic>
          <p:nvPicPr>
            <p:cNvPr id="838" name="Google Shape;838;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39" name="Google Shape;839;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5</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40" name="Google Shape;840;p87"/>
          <p:cNvGrpSpPr/>
          <p:nvPr/>
        </p:nvGrpSpPr>
        <p:grpSpPr>
          <a:xfrm rot="-973485">
            <a:off x="9871824" y="814455"/>
            <a:ext cx="1138874" cy="618330"/>
            <a:chOff x="7844492" y="3873628"/>
            <a:chExt cx="3294525" cy="1788700"/>
          </a:xfrm>
        </p:grpSpPr>
        <p:pic>
          <p:nvPicPr>
            <p:cNvPr id="841" name="Google Shape;841;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42" name="Google Shape;842;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100</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43" name="Google Shape;843;p87"/>
          <p:cNvGrpSpPr/>
          <p:nvPr/>
        </p:nvGrpSpPr>
        <p:grpSpPr>
          <a:xfrm>
            <a:off x="4935883" y="1544851"/>
            <a:ext cx="4122702" cy="2338207"/>
            <a:chOff x="5178453" y="2019764"/>
            <a:chExt cx="6014153" cy="3410952"/>
          </a:xfrm>
        </p:grpSpPr>
        <p:grpSp>
          <p:nvGrpSpPr>
            <p:cNvPr id="844" name="Google Shape;844;p87"/>
            <p:cNvGrpSpPr/>
            <p:nvPr/>
          </p:nvGrpSpPr>
          <p:grpSpPr>
            <a:xfrm rot="-877396">
              <a:off x="5265398" y="3207933"/>
              <a:ext cx="1661211" cy="901923"/>
              <a:chOff x="7844492" y="3873628"/>
              <a:chExt cx="3294525" cy="1788700"/>
            </a:xfrm>
          </p:grpSpPr>
          <p:pic>
            <p:nvPicPr>
              <p:cNvPr id="845" name="Google Shape;845;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46" name="Google Shape;846;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47" name="Google Shape;847;p87"/>
            <p:cNvGrpSpPr/>
            <p:nvPr/>
          </p:nvGrpSpPr>
          <p:grpSpPr>
            <a:xfrm rot="536018">
              <a:off x="6776749" y="2315485"/>
              <a:ext cx="1661154" cy="901892"/>
              <a:chOff x="7844492" y="3873628"/>
              <a:chExt cx="3294525" cy="1788700"/>
            </a:xfrm>
          </p:grpSpPr>
          <p:pic>
            <p:nvPicPr>
              <p:cNvPr id="848" name="Google Shape;848;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49" name="Google Shape;849;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50" name="Google Shape;850;p87"/>
            <p:cNvGrpSpPr/>
            <p:nvPr/>
          </p:nvGrpSpPr>
          <p:grpSpPr>
            <a:xfrm rot="536018">
              <a:off x="7222099" y="3464408"/>
              <a:ext cx="1661154" cy="901892"/>
              <a:chOff x="7844492" y="3873628"/>
              <a:chExt cx="3294525" cy="1788700"/>
            </a:xfrm>
          </p:grpSpPr>
          <p:pic>
            <p:nvPicPr>
              <p:cNvPr id="851" name="Google Shape;851;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52" name="Google Shape;852;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3</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53" name="Google Shape;853;p87"/>
            <p:cNvGrpSpPr/>
            <p:nvPr/>
          </p:nvGrpSpPr>
          <p:grpSpPr>
            <a:xfrm rot="536018">
              <a:off x="8115723" y="2719781"/>
              <a:ext cx="1661154" cy="901892"/>
              <a:chOff x="7844492" y="3873628"/>
              <a:chExt cx="3294525" cy="1788700"/>
            </a:xfrm>
          </p:grpSpPr>
          <p:pic>
            <p:nvPicPr>
              <p:cNvPr id="854" name="Google Shape;854;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55" name="Google Shape;855;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4</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56" name="Google Shape;856;p87"/>
            <p:cNvGrpSpPr/>
            <p:nvPr/>
          </p:nvGrpSpPr>
          <p:grpSpPr>
            <a:xfrm rot="-1089927">
              <a:off x="9432210" y="4268441"/>
              <a:ext cx="1661201" cy="901917"/>
              <a:chOff x="7844492" y="3873628"/>
              <a:chExt cx="3294525" cy="1788700"/>
            </a:xfrm>
          </p:grpSpPr>
          <p:pic>
            <p:nvPicPr>
              <p:cNvPr id="857" name="Google Shape;857;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58" name="Google Shape;858;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59" name="Google Shape;859;p87"/>
            <p:cNvGrpSpPr/>
            <p:nvPr/>
          </p:nvGrpSpPr>
          <p:grpSpPr>
            <a:xfrm rot="536018">
              <a:off x="9064375" y="2143274"/>
              <a:ext cx="1661154" cy="901892"/>
              <a:chOff x="7844492" y="3873628"/>
              <a:chExt cx="3294525" cy="1788700"/>
            </a:xfrm>
          </p:grpSpPr>
          <p:pic>
            <p:nvPicPr>
              <p:cNvPr id="860" name="Google Shape;860;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61" name="Google Shape;861;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62" name="Google Shape;862;p87"/>
            <p:cNvGrpSpPr/>
            <p:nvPr/>
          </p:nvGrpSpPr>
          <p:grpSpPr>
            <a:xfrm rot="-722590">
              <a:off x="5940009" y="4195351"/>
              <a:ext cx="1661090" cy="901857"/>
              <a:chOff x="7844492" y="3873628"/>
              <a:chExt cx="3294525" cy="1788700"/>
            </a:xfrm>
          </p:grpSpPr>
          <p:pic>
            <p:nvPicPr>
              <p:cNvPr id="863" name="Google Shape;863;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64" name="Google Shape;864;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7</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65" name="Google Shape;865;p87"/>
            <p:cNvGrpSpPr/>
            <p:nvPr/>
          </p:nvGrpSpPr>
          <p:grpSpPr>
            <a:xfrm rot="536018">
              <a:off x="7827198" y="4405314"/>
              <a:ext cx="1661154" cy="901892"/>
              <a:chOff x="7844492" y="3873628"/>
              <a:chExt cx="3294525" cy="1788700"/>
            </a:xfrm>
          </p:grpSpPr>
          <p:pic>
            <p:nvPicPr>
              <p:cNvPr id="866" name="Google Shape;866;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67" name="Google Shape;867;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5</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68" name="Google Shape;868;p87"/>
            <p:cNvGrpSpPr/>
            <p:nvPr/>
          </p:nvGrpSpPr>
          <p:grpSpPr>
            <a:xfrm rot="-973485">
              <a:off x="9351234" y="3207881"/>
              <a:ext cx="1661376" cy="902013"/>
              <a:chOff x="7844492" y="3873628"/>
              <a:chExt cx="3294525" cy="1788700"/>
            </a:xfrm>
          </p:grpSpPr>
          <p:pic>
            <p:nvPicPr>
              <p:cNvPr id="869" name="Google Shape;869;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70" name="Google Shape;870;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100</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grpSp>
        <p:nvGrpSpPr>
          <p:cNvPr id="871" name="Google Shape;871;p87"/>
          <p:cNvGrpSpPr/>
          <p:nvPr/>
        </p:nvGrpSpPr>
        <p:grpSpPr>
          <a:xfrm>
            <a:off x="4826558" y="3883051"/>
            <a:ext cx="4122702" cy="2338207"/>
            <a:chOff x="5178453" y="2019764"/>
            <a:chExt cx="6014153" cy="3410952"/>
          </a:xfrm>
        </p:grpSpPr>
        <p:grpSp>
          <p:nvGrpSpPr>
            <p:cNvPr id="872" name="Google Shape;872;p87"/>
            <p:cNvGrpSpPr/>
            <p:nvPr/>
          </p:nvGrpSpPr>
          <p:grpSpPr>
            <a:xfrm rot="-877396">
              <a:off x="5265398" y="3207933"/>
              <a:ext cx="1661211" cy="901923"/>
              <a:chOff x="7844492" y="3873628"/>
              <a:chExt cx="3294525" cy="1788700"/>
            </a:xfrm>
          </p:grpSpPr>
          <p:pic>
            <p:nvPicPr>
              <p:cNvPr id="873" name="Google Shape;873;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74" name="Google Shape;874;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75" name="Google Shape;875;p87"/>
            <p:cNvGrpSpPr/>
            <p:nvPr/>
          </p:nvGrpSpPr>
          <p:grpSpPr>
            <a:xfrm rot="536018">
              <a:off x="6776749" y="2315485"/>
              <a:ext cx="1661154" cy="901892"/>
              <a:chOff x="7844492" y="3873628"/>
              <a:chExt cx="3294525" cy="1788700"/>
            </a:xfrm>
          </p:grpSpPr>
          <p:pic>
            <p:nvPicPr>
              <p:cNvPr id="876" name="Google Shape;876;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77" name="Google Shape;877;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78" name="Google Shape;878;p87"/>
            <p:cNvGrpSpPr/>
            <p:nvPr/>
          </p:nvGrpSpPr>
          <p:grpSpPr>
            <a:xfrm rot="536018">
              <a:off x="7222099" y="3464408"/>
              <a:ext cx="1661154" cy="901892"/>
              <a:chOff x="7844492" y="3873628"/>
              <a:chExt cx="3294525" cy="1788700"/>
            </a:xfrm>
          </p:grpSpPr>
          <p:pic>
            <p:nvPicPr>
              <p:cNvPr id="879" name="Google Shape;879;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80" name="Google Shape;880;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3</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81" name="Google Shape;881;p87"/>
            <p:cNvGrpSpPr/>
            <p:nvPr/>
          </p:nvGrpSpPr>
          <p:grpSpPr>
            <a:xfrm rot="536018">
              <a:off x="8115723" y="2719781"/>
              <a:ext cx="1661154" cy="901892"/>
              <a:chOff x="7844492" y="3873628"/>
              <a:chExt cx="3294525" cy="1788700"/>
            </a:xfrm>
          </p:grpSpPr>
          <p:pic>
            <p:nvPicPr>
              <p:cNvPr id="882" name="Google Shape;882;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83" name="Google Shape;883;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4</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84" name="Google Shape;884;p87"/>
            <p:cNvGrpSpPr/>
            <p:nvPr/>
          </p:nvGrpSpPr>
          <p:grpSpPr>
            <a:xfrm rot="-1089927">
              <a:off x="9432210" y="4268441"/>
              <a:ext cx="1661201" cy="901917"/>
              <a:chOff x="7844492" y="3873628"/>
              <a:chExt cx="3294525" cy="1788700"/>
            </a:xfrm>
          </p:grpSpPr>
          <p:pic>
            <p:nvPicPr>
              <p:cNvPr id="885" name="Google Shape;885;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86" name="Google Shape;886;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87" name="Google Shape;887;p87"/>
            <p:cNvGrpSpPr/>
            <p:nvPr/>
          </p:nvGrpSpPr>
          <p:grpSpPr>
            <a:xfrm rot="536018">
              <a:off x="9064375" y="2143274"/>
              <a:ext cx="1661154" cy="901892"/>
              <a:chOff x="7844492" y="3873628"/>
              <a:chExt cx="3294525" cy="1788700"/>
            </a:xfrm>
          </p:grpSpPr>
          <p:pic>
            <p:nvPicPr>
              <p:cNvPr id="888" name="Google Shape;888;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89" name="Google Shape;889;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90" name="Google Shape;890;p87"/>
            <p:cNvGrpSpPr/>
            <p:nvPr/>
          </p:nvGrpSpPr>
          <p:grpSpPr>
            <a:xfrm rot="-722590">
              <a:off x="5940009" y="4195351"/>
              <a:ext cx="1661090" cy="901857"/>
              <a:chOff x="7844492" y="3873628"/>
              <a:chExt cx="3294525" cy="1788700"/>
            </a:xfrm>
          </p:grpSpPr>
          <p:pic>
            <p:nvPicPr>
              <p:cNvPr id="891" name="Google Shape;891;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92" name="Google Shape;892;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7</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93" name="Google Shape;893;p87"/>
            <p:cNvGrpSpPr/>
            <p:nvPr/>
          </p:nvGrpSpPr>
          <p:grpSpPr>
            <a:xfrm rot="536018">
              <a:off x="7827198" y="4405314"/>
              <a:ext cx="1661154" cy="901892"/>
              <a:chOff x="7844492" y="3873628"/>
              <a:chExt cx="3294525" cy="1788700"/>
            </a:xfrm>
          </p:grpSpPr>
          <p:pic>
            <p:nvPicPr>
              <p:cNvPr id="894" name="Google Shape;894;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95" name="Google Shape;895;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5</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896" name="Google Shape;896;p87"/>
            <p:cNvGrpSpPr/>
            <p:nvPr/>
          </p:nvGrpSpPr>
          <p:grpSpPr>
            <a:xfrm rot="-973485">
              <a:off x="9351234" y="3207881"/>
              <a:ext cx="1661376" cy="902013"/>
              <a:chOff x="7844492" y="3873628"/>
              <a:chExt cx="3294525" cy="1788700"/>
            </a:xfrm>
          </p:grpSpPr>
          <p:pic>
            <p:nvPicPr>
              <p:cNvPr id="897" name="Google Shape;897;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898" name="Google Shape;898;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100</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grpSp>
        <p:nvGrpSpPr>
          <p:cNvPr id="899" name="Google Shape;899;p87"/>
          <p:cNvGrpSpPr/>
          <p:nvPr/>
        </p:nvGrpSpPr>
        <p:grpSpPr>
          <a:xfrm>
            <a:off x="8568293" y="2043126"/>
            <a:ext cx="3068166" cy="2338207"/>
            <a:chOff x="6716797" y="2019764"/>
            <a:chExt cx="4475808" cy="3410952"/>
          </a:xfrm>
        </p:grpSpPr>
        <p:grpSp>
          <p:nvGrpSpPr>
            <p:cNvPr id="900" name="Google Shape;900;p87"/>
            <p:cNvGrpSpPr/>
            <p:nvPr/>
          </p:nvGrpSpPr>
          <p:grpSpPr>
            <a:xfrm rot="536018">
              <a:off x="6776749" y="2315485"/>
              <a:ext cx="1661154" cy="901892"/>
              <a:chOff x="7844492" y="3873628"/>
              <a:chExt cx="3294525" cy="1788700"/>
            </a:xfrm>
          </p:grpSpPr>
          <p:pic>
            <p:nvPicPr>
              <p:cNvPr id="901" name="Google Shape;901;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02" name="Google Shape;902;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03" name="Google Shape;903;p87"/>
            <p:cNvGrpSpPr/>
            <p:nvPr/>
          </p:nvGrpSpPr>
          <p:grpSpPr>
            <a:xfrm rot="536018">
              <a:off x="7222099" y="3464408"/>
              <a:ext cx="1661154" cy="901892"/>
              <a:chOff x="7844492" y="3873628"/>
              <a:chExt cx="3294525" cy="1788700"/>
            </a:xfrm>
          </p:grpSpPr>
          <p:pic>
            <p:nvPicPr>
              <p:cNvPr id="904" name="Google Shape;904;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05" name="Google Shape;905;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3</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06" name="Google Shape;906;p87"/>
            <p:cNvGrpSpPr/>
            <p:nvPr/>
          </p:nvGrpSpPr>
          <p:grpSpPr>
            <a:xfrm rot="536018">
              <a:off x="8115723" y="2719781"/>
              <a:ext cx="1661154" cy="901892"/>
              <a:chOff x="7844492" y="3873628"/>
              <a:chExt cx="3294525" cy="1788700"/>
            </a:xfrm>
          </p:grpSpPr>
          <p:pic>
            <p:nvPicPr>
              <p:cNvPr id="907" name="Google Shape;907;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08" name="Google Shape;908;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4</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09" name="Google Shape;909;p87"/>
            <p:cNvGrpSpPr/>
            <p:nvPr/>
          </p:nvGrpSpPr>
          <p:grpSpPr>
            <a:xfrm rot="-1089927">
              <a:off x="9432210" y="4268441"/>
              <a:ext cx="1661201" cy="901917"/>
              <a:chOff x="7844492" y="3873628"/>
              <a:chExt cx="3294525" cy="1788700"/>
            </a:xfrm>
          </p:grpSpPr>
          <p:pic>
            <p:nvPicPr>
              <p:cNvPr id="910" name="Google Shape;910;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11" name="Google Shape;911;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12" name="Google Shape;912;p87"/>
            <p:cNvGrpSpPr/>
            <p:nvPr/>
          </p:nvGrpSpPr>
          <p:grpSpPr>
            <a:xfrm rot="536018">
              <a:off x="9064375" y="2143274"/>
              <a:ext cx="1661154" cy="901892"/>
              <a:chOff x="7844492" y="3873628"/>
              <a:chExt cx="3294525" cy="1788700"/>
            </a:xfrm>
          </p:grpSpPr>
          <p:pic>
            <p:nvPicPr>
              <p:cNvPr id="913" name="Google Shape;913;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14" name="Google Shape;914;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15" name="Google Shape;915;p87"/>
            <p:cNvGrpSpPr/>
            <p:nvPr/>
          </p:nvGrpSpPr>
          <p:grpSpPr>
            <a:xfrm rot="536018">
              <a:off x="7827198" y="4405314"/>
              <a:ext cx="1661154" cy="901892"/>
              <a:chOff x="7844492" y="3873628"/>
              <a:chExt cx="3294525" cy="1788700"/>
            </a:xfrm>
          </p:grpSpPr>
          <p:pic>
            <p:nvPicPr>
              <p:cNvPr id="916" name="Google Shape;916;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17" name="Google Shape;917;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5</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18" name="Google Shape;918;p87"/>
            <p:cNvGrpSpPr/>
            <p:nvPr/>
          </p:nvGrpSpPr>
          <p:grpSpPr>
            <a:xfrm rot="-973485">
              <a:off x="9351234" y="3207881"/>
              <a:ext cx="1661376" cy="902013"/>
              <a:chOff x="7844492" y="3873628"/>
              <a:chExt cx="3294525" cy="1788700"/>
            </a:xfrm>
          </p:grpSpPr>
          <p:pic>
            <p:nvPicPr>
              <p:cNvPr id="919" name="Google Shape;919;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20" name="Google Shape;920;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100</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grpSp>
        <p:nvGrpSpPr>
          <p:cNvPr id="921" name="Google Shape;921;p87"/>
          <p:cNvGrpSpPr/>
          <p:nvPr/>
        </p:nvGrpSpPr>
        <p:grpSpPr>
          <a:xfrm>
            <a:off x="8375418" y="4046551"/>
            <a:ext cx="3068166" cy="2338207"/>
            <a:chOff x="6716797" y="2019764"/>
            <a:chExt cx="4475808" cy="3410952"/>
          </a:xfrm>
        </p:grpSpPr>
        <p:grpSp>
          <p:nvGrpSpPr>
            <p:cNvPr id="922" name="Google Shape;922;p87"/>
            <p:cNvGrpSpPr/>
            <p:nvPr/>
          </p:nvGrpSpPr>
          <p:grpSpPr>
            <a:xfrm rot="536018">
              <a:off x="6776749" y="2315485"/>
              <a:ext cx="1661154" cy="901892"/>
              <a:chOff x="7844492" y="3873628"/>
              <a:chExt cx="3294525" cy="1788700"/>
            </a:xfrm>
          </p:grpSpPr>
          <p:pic>
            <p:nvPicPr>
              <p:cNvPr id="923" name="Google Shape;923;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24" name="Google Shape;924;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25" name="Google Shape;925;p87"/>
            <p:cNvGrpSpPr/>
            <p:nvPr/>
          </p:nvGrpSpPr>
          <p:grpSpPr>
            <a:xfrm rot="536018">
              <a:off x="7222099" y="3464408"/>
              <a:ext cx="1661154" cy="901892"/>
              <a:chOff x="7844492" y="3873628"/>
              <a:chExt cx="3294525" cy="1788700"/>
            </a:xfrm>
          </p:grpSpPr>
          <p:pic>
            <p:nvPicPr>
              <p:cNvPr id="926" name="Google Shape;926;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27" name="Google Shape;927;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3</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28" name="Google Shape;928;p87"/>
            <p:cNvGrpSpPr/>
            <p:nvPr/>
          </p:nvGrpSpPr>
          <p:grpSpPr>
            <a:xfrm rot="536018">
              <a:off x="8115723" y="2719781"/>
              <a:ext cx="1661154" cy="901892"/>
              <a:chOff x="7844492" y="3873628"/>
              <a:chExt cx="3294525" cy="1788700"/>
            </a:xfrm>
          </p:grpSpPr>
          <p:pic>
            <p:nvPicPr>
              <p:cNvPr id="929" name="Google Shape;929;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30" name="Google Shape;930;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4</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31" name="Google Shape;931;p87"/>
            <p:cNvGrpSpPr/>
            <p:nvPr/>
          </p:nvGrpSpPr>
          <p:grpSpPr>
            <a:xfrm rot="-1089927">
              <a:off x="9432210" y="4268441"/>
              <a:ext cx="1661201" cy="901917"/>
              <a:chOff x="7844492" y="3873628"/>
              <a:chExt cx="3294525" cy="1788700"/>
            </a:xfrm>
          </p:grpSpPr>
          <p:pic>
            <p:nvPicPr>
              <p:cNvPr id="932" name="Google Shape;932;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33" name="Google Shape;933;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34" name="Google Shape;934;p87"/>
            <p:cNvGrpSpPr/>
            <p:nvPr/>
          </p:nvGrpSpPr>
          <p:grpSpPr>
            <a:xfrm rot="536018">
              <a:off x="9064375" y="2143274"/>
              <a:ext cx="1661154" cy="901892"/>
              <a:chOff x="7844492" y="3873628"/>
              <a:chExt cx="3294525" cy="1788700"/>
            </a:xfrm>
          </p:grpSpPr>
          <p:pic>
            <p:nvPicPr>
              <p:cNvPr id="935" name="Google Shape;935;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36" name="Google Shape;936;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37" name="Google Shape;937;p87"/>
            <p:cNvGrpSpPr/>
            <p:nvPr/>
          </p:nvGrpSpPr>
          <p:grpSpPr>
            <a:xfrm rot="536018">
              <a:off x="7827198" y="4405314"/>
              <a:ext cx="1661154" cy="901892"/>
              <a:chOff x="7844492" y="3873628"/>
              <a:chExt cx="3294525" cy="1788700"/>
            </a:xfrm>
          </p:grpSpPr>
          <p:pic>
            <p:nvPicPr>
              <p:cNvPr id="938" name="Google Shape;938;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39" name="Google Shape;939;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5</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940" name="Google Shape;940;p87"/>
            <p:cNvGrpSpPr/>
            <p:nvPr/>
          </p:nvGrpSpPr>
          <p:grpSpPr>
            <a:xfrm rot="-973485">
              <a:off x="9351234" y="3207881"/>
              <a:ext cx="1661376" cy="902013"/>
              <a:chOff x="7844492" y="3873628"/>
              <a:chExt cx="3294525" cy="1788700"/>
            </a:xfrm>
          </p:grpSpPr>
          <p:pic>
            <p:nvPicPr>
              <p:cNvPr id="941" name="Google Shape;941;p87"/>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942" name="Google Shape;942;p87"/>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100</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88"/>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p89"/>
          <p:cNvPicPr preferRelativeResize="0"/>
          <p:nvPr/>
        </p:nvPicPr>
        <p:blipFill rotWithShape="1">
          <a:blip r:embed="rId3">
            <a:alphaModFix/>
          </a:blip>
          <a:srcRect b="0" l="0" r="0" t="0"/>
          <a:stretch/>
        </p:blipFill>
        <p:spPr>
          <a:xfrm>
            <a:off x="1" y="0"/>
            <a:ext cx="12192000" cy="6858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0"/>
          <p:cNvSpPr/>
          <p:nvPr/>
        </p:nvSpPr>
        <p:spPr>
          <a:xfrm>
            <a:off x="-128700" y="0"/>
            <a:ext cx="12320700" cy="68580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highlight>
                <a:srgbClr val="FFD966"/>
              </a:highlight>
              <a:latin typeface="Arial"/>
              <a:ea typeface="Arial"/>
              <a:cs typeface="Arial"/>
              <a:sym typeface="Arial"/>
            </a:endParaRPr>
          </a:p>
        </p:txBody>
      </p:sp>
      <p:sp>
        <p:nvSpPr>
          <p:cNvPr id="961" name="Google Shape;961;p90"/>
          <p:cNvSpPr txBox="1"/>
          <p:nvPr/>
        </p:nvSpPr>
        <p:spPr>
          <a:xfrm>
            <a:off x="990249" y="1101125"/>
            <a:ext cx="9000000"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none" cap="none" strike="noStrike">
                <a:solidFill>
                  <a:srgbClr val="222222"/>
                </a:solidFill>
                <a:latin typeface="IBM Plex Sans"/>
                <a:ea typeface="IBM Plex Sans"/>
                <a:cs typeface="IBM Plex Sans"/>
                <a:sym typeface="IBM Plex Sans"/>
              </a:rPr>
              <a:t>Brainstorming Principle 1:</a:t>
            </a:r>
            <a:endParaRPr b="0" i="0" sz="2400" u="none" cap="none" strike="noStrike">
              <a:solidFill>
                <a:srgbClr val="222222"/>
              </a:solidFill>
              <a:latin typeface="IBM Plex Sans"/>
              <a:ea typeface="IBM Plex Sans"/>
              <a:cs typeface="IBM Plex Sans"/>
              <a:sym typeface="IBM Plex Sans"/>
            </a:endParaRPr>
          </a:p>
          <a:p>
            <a:pPr indent="0" lvl="0" marL="0" marR="0" rtl="0" algn="l">
              <a:lnSpc>
                <a:spcPct val="120000"/>
              </a:lnSpc>
              <a:spcBef>
                <a:spcPts val="1400"/>
              </a:spcBef>
              <a:spcAft>
                <a:spcPts val="0"/>
              </a:spcAft>
              <a:buClr>
                <a:srgbClr val="000000"/>
              </a:buClr>
              <a:buSzPts val="6000"/>
              <a:buFont typeface="Arial"/>
              <a:buNone/>
            </a:pPr>
            <a:r>
              <a:rPr b="1" i="0" lang="en-US" sz="6000" u="none" cap="none" strike="noStrike">
                <a:solidFill>
                  <a:srgbClr val="222222"/>
                </a:solidFill>
                <a:latin typeface="IBM Plex Sans"/>
                <a:ea typeface="IBM Plex Sans"/>
                <a:cs typeface="IBM Plex Sans"/>
                <a:sym typeface="IBM Plex Sans"/>
              </a:rPr>
              <a:t>Do not judge your ideas at this stage. </a:t>
            </a:r>
            <a:endParaRPr b="1" i="0" sz="6000" u="none" cap="none" strike="noStrike">
              <a:solidFill>
                <a:srgbClr val="434343"/>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rgbClr val="3F3F3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Demonstrating Blue Box" id="146" name="Google Shape;146;p18"/>
          <p:cNvPicPr preferRelativeResize="0"/>
          <p:nvPr/>
        </p:nvPicPr>
        <p:blipFill rotWithShape="1">
          <a:blip r:embed="rId3">
            <a:alphaModFix/>
          </a:blip>
          <a:srcRect b="0" l="0" r="0" t="0"/>
          <a:stretch/>
        </p:blipFill>
        <p:spPr>
          <a:xfrm>
            <a:off x="4941500" y="-13975"/>
            <a:ext cx="7289724" cy="3644850"/>
          </a:xfrm>
          <a:prstGeom prst="rect">
            <a:avLst/>
          </a:prstGeom>
          <a:noFill/>
          <a:ln>
            <a:noFill/>
          </a:ln>
        </p:spPr>
      </p:pic>
      <p:pic>
        <p:nvPicPr>
          <p:cNvPr descr="Burning briquettes_CoSanivation" id="147" name="Google Shape;147;p18"/>
          <p:cNvPicPr preferRelativeResize="0"/>
          <p:nvPr/>
        </p:nvPicPr>
        <p:blipFill rotWithShape="1">
          <a:blip r:embed="rId4">
            <a:alphaModFix/>
          </a:blip>
          <a:srcRect b="0" l="0" r="0" t="8433"/>
          <a:stretch/>
        </p:blipFill>
        <p:spPr>
          <a:xfrm>
            <a:off x="5062075" y="3630875"/>
            <a:ext cx="7129926" cy="3264370"/>
          </a:xfrm>
          <a:prstGeom prst="rect">
            <a:avLst/>
          </a:prstGeom>
          <a:noFill/>
          <a:ln>
            <a:noFill/>
          </a:ln>
        </p:spPr>
      </p:pic>
      <p:pic>
        <p:nvPicPr>
          <p:cNvPr descr="Image result for toilet bucket" id="148" name="Google Shape;148;p18"/>
          <p:cNvPicPr preferRelativeResize="0"/>
          <p:nvPr/>
        </p:nvPicPr>
        <p:blipFill rotWithShape="1">
          <a:blip r:embed="rId5">
            <a:alphaModFix/>
          </a:blip>
          <a:srcRect b="0" l="0" r="0" t="0"/>
          <a:stretch/>
        </p:blipFill>
        <p:spPr>
          <a:xfrm>
            <a:off x="-2650" y="0"/>
            <a:ext cx="5146079" cy="6858000"/>
          </a:xfrm>
          <a:prstGeom prst="rect">
            <a:avLst/>
          </a:prstGeom>
          <a:noFill/>
          <a:ln>
            <a:noFill/>
          </a:ln>
        </p:spPr>
      </p:pic>
      <p:sp>
        <p:nvSpPr>
          <p:cNvPr id="149" name="Google Shape;149;p18"/>
          <p:cNvSpPr txBox="1"/>
          <p:nvPr/>
        </p:nvSpPr>
        <p:spPr>
          <a:xfrm>
            <a:off x="412725" y="4610000"/>
            <a:ext cx="6390000" cy="154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highlight>
                  <a:srgbClr val="FFFFFF"/>
                </a:highlight>
                <a:latin typeface="IBM Plex Sans"/>
                <a:ea typeface="IBM Plex Sans"/>
                <a:cs typeface="IBM Plex Sans"/>
                <a:sym typeface="IBM Plex Sans"/>
              </a:rPr>
              <a:t>Sanivation </a:t>
            </a:r>
            <a:r>
              <a:rPr b="0" i="0" lang="en-US" sz="1800" u="none" cap="none" strike="noStrike">
                <a:solidFill>
                  <a:srgbClr val="000000"/>
                </a:solidFill>
                <a:highlight>
                  <a:srgbClr val="FFFFFF"/>
                </a:highlight>
                <a:latin typeface="IBM Plex Sans"/>
                <a:ea typeface="IBM Plex Sans"/>
                <a:cs typeface="IBM Plex Sans"/>
                <a:sym typeface="IBM Plex Sans"/>
              </a:rPr>
              <a:t>in Kenya, creates portable toilets, collects waste that can be used to create fuel briquettues to cook food.</a:t>
            </a:r>
            <a:endParaRPr b="0" i="0" sz="1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highlight>
                  <a:srgbClr val="FFFFFF"/>
                </a:highlight>
                <a:latin typeface="IBM Plex Sans"/>
                <a:ea typeface="IBM Plex Sans"/>
                <a:cs typeface="IBM Plex Sans"/>
                <a:sym typeface="IBM Plex Sans"/>
              </a:rPr>
              <a:t>Impact </a:t>
            </a:r>
            <a:r>
              <a:rPr b="0" i="0" lang="en-US" sz="1800" u="none" cap="none" strike="noStrike">
                <a:solidFill>
                  <a:srgbClr val="000000"/>
                </a:solidFill>
                <a:highlight>
                  <a:srgbClr val="FFFFFF"/>
                </a:highlight>
                <a:latin typeface="IBM Plex Sans"/>
                <a:ea typeface="IBM Plex Sans"/>
                <a:cs typeface="IBM Plex Sans"/>
                <a:sym typeface="IBM Plex Sans"/>
              </a:rPr>
              <a:t>- The Toilet bucket reduces open defecation, and hence transmission of diseases, while the briquettes made from the refuse, generates additional revenue for the organisation. </a:t>
            </a:r>
            <a:endParaRPr b="0" i="0" sz="1800" u="none" cap="none" strike="noStrike">
              <a:solidFill>
                <a:srgbClr val="000000"/>
              </a:solidFill>
              <a:highlight>
                <a:srgbClr val="FFFFFF"/>
              </a:highlight>
              <a:latin typeface="IBM Plex Sans"/>
              <a:ea typeface="IBM Plex Sans"/>
              <a:cs typeface="IBM Plex Sans"/>
              <a:sym typeface="IBM Plex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1"/>
          <p:cNvSpPr/>
          <p:nvPr/>
        </p:nvSpPr>
        <p:spPr>
          <a:xfrm>
            <a:off x="-128700" y="0"/>
            <a:ext cx="12320700" cy="68580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highlight>
                <a:srgbClr val="FFD966"/>
              </a:highlight>
              <a:latin typeface="Arial"/>
              <a:ea typeface="Arial"/>
              <a:cs typeface="Arial"/>
              <a:sym typeface="Arial"/>
            </a:endParaRPr>
          </a:p>
        </p:txBody>
      </p:sp>
      <p:sp>
        <p:nvSpPr>
          <p:cNvPr id="968" name="Google Shape;968;p91"/>
          <p:cNvSpPr txBox="1"/>
          <p:nvPr/>
        </p:nvSpPr>
        <p:spPr>
          <a:xfrm>
            <a:off x="990250" y="1101125"/>
            <a:ext cx="9000000"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none" cap="none" strike="noStrike">
                <a:solidFill>
                  <a:srgbClr val="222222"/>
                </a:solidFill>
                <a:latin typeface="IBM Plex Sans"/>
                <a:ea typeface="IBM Plex Sans"/>
                <a:cs typeface="IBM Plex Sans"/>
                <a:sym typeface="IBM Plex Sans"/>
              </a:rPr>
              <a:t>Brainstorming Principle 2:</a:t>
            </a:r>
            <a:endParaRPr b="0" i="0" sz="2400" u="none" cap="none" strike="noStrike">
              <a:solidFill>
                <a:srgbClr val="222222"/>
              </a:solidFill>
              <a:latin typeface="IBM Plex Sans"/>
              <a:ea typeface="IBM Plex Sans"/>
              <a:cs typeface="IBM Plex Sans"/>
              <a:sym typeface="IBM Plex Sans"/>
            </a:endParaRPr>
          </a:p>
          <a:p>
            <a:pPr indent="0" lvl="0" marL="0" marR="0" rtl="0" algn="l">
              <a:lnSpc>
                <a:spcPct val="120000"/>
              </a:lnSpc>
              <a:spcBef>
                <a:spcPts val="1400"/>
              </a:spcBef>
              <a:spcAft>
                <a:spcPts val="0"/>
              </a:spcAft>
              <a:buClr>
                <a:srgbClr val="000000"/>
              </a:buClr>
              <a:buSzPts val="6000"/>
              <a:buFont typeface="Arial"/>
              <a:buNone/>
            </a:pPr>
            <a:r>
              <a:rPr b="1" i="0" lang="en-US" sz="6000" u="none" cap="none" strike="noStrike">
                <a:solidFill>
                  <a:srgbClr val="222222"/>
                </a:solidFill>
                <a:latin typeface="IBM Plex Sans"/>
                <a:ea typeface="IBM Plex Sans"/>
                <a:cs typeface="IBM Plex Sans"/>
                <a:sym typeface="IBM Plex Sans"/>
              </a:rPr>
              <a:t>Come up with lots of ideas. </a:t>
            </a:r>
            <a:endParaRPr b="1" i="0" sz="6000" u="none" cap="none" strike="noStrike">
              <a:solidFill>
                <a:srgbClr val="434343"/>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rgbClr val="3F3F3F"/>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2"/>
          <p:cNvSpPr/>
          <p:nvPr/>
        </p:nvSpPr>
        <p:spPr>
          <a:xfrm>
            <a:off x="-128700" y="0"/>
            <a:ext cx="12320700" cy="68580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highlight>
                <a:srgbClr val="FFD966"/>
              </a:highlight>
              <a:latin typeface="Arial"/>
              <a:ea typeface="Arial"/>
              <a:cs typeface="Arial"/>
              <a:sym typeface="Arial"/>
            </a:endParaRPr>
          </a:p>
        </p:txBody>
      </p:sp>
      <p:sp>
        <p:nvSpPr>
          <p:cNvPr id="975" name="Google Shape;975;p92"/>
          <p:cNvSpPr txBox="1"/>
          <p:nvPr/>
        </p:nvSpPr>
        <p:spPr>
          <a:xfrm>
            <a:off x="990250" y="1101125"/>
            <a:ext cx="9936368"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none" cap="none" strike="noStrike">
                <a:solidFill>
                  <a:srgbClr val="222222"/>
                </a:solidFill>
                <a:latin typeface="IBM Plex Sans"/>
                <a:ea typeface="IBM Plex Sans"/>
                <a:cs typeface="IBM Plex Sans"/>
                <a:sym typeface="IBM Plex Sans"/>
              </a:rPr>
              <a:t>Brainstorming Principle 3:</a:t>
            </a:r>
            <a:endParaRPr b="0" i="0" sz="2400" u="none" cap="none" strike="noStrike">
              <a:solidFill>
                <a:srgbClr val="222222"/>
              </a:solidFill>
              <a:latin typeface="IBM Plex Sans"/>
              <a:ea typeface="IBM Plex Sans"/>
              <a:cs typeface="IBM Plex Sans"/>
              <a:sym typeface="IBM Plex Sans"/>
            </a:endParaRPr>
          </a:p>
          <a:p>
            <a:pPr indent="0" lvl="0" marL="0" marR="0" rtl="0" algn="l">
              <a:lnSpc>
                <a:spcPct val="120000"/>
              </a:lnSpc>
              <a:spcBef>
                <a:spcPts val="1400"/>
              </a:spcBef>
              <a:spcAft>
                <a:spcPts val="0"/>
              </a:spcAft>
              <a:buClr>
                <a:srgbClr val="000000"/>
              </a:buClr>
              <a:buSzPts val="6000"/>
              <a:buFont typeface="Arial"/>
              <a:buNone/>
            </a:pPr>
            <a:r>
              <a:rPr b="1" i="0" lang="en-US" sz="6000" u="none" cap="none" strike="noStrike">
                <a:solidFill>
                  <a:srgbClr val="222222"/>
                </a:solidFill>
                <a:latin typeface="IBM Plex Sans"/>
                <a:ea typeface="IBM Plex Sans"/>
                <a:cs typeface="IBM Plex Sans"/>
                <a:sym typeface="IBM Plex Sans"/>
              </a:rPr>
              <a:t>After </a:t>
            </a:r>
            <a:r>
              <a:rPr b="1" lang="en-US" sz="6000">
                <a:solidFill>
                  <a:srgbClr val="222222"/>
                </a:solidFill>
                <a:latin typeface="IBM Plex Sans"/>
                <a:ea typeface="IBM Plex Sans"/>
                <a:cs typeface="IBM Plex Sans"/>
                <a:sym typeface="IBM Plex Sans"/>
              </a:rPr>
              <a:t>done with the individual idea generation, b</a:t>
            </a:r>
            <a:r>
              <a:rPr b="1" i="0" lang="en-US" sz="6000" u="none" cap="none" strike="noStrike">
                <a:solidFill>
                  <a:srgbClr val="222222"/>
                </a:solidFill>
                <a:latin typeface="IBM Plex Sans"/>
                <a:ea typeface="IBM Plex Sans"/>
                <a:cs typeface="IBM Plex Sans"/>
                <a:sym typeface="IBM Plex Sans"/>
              </a:rPr>
              <a:t>uild ideas as a team.</a:t>
            </a:r>
            <a:endParaRPr b="1" i="0" sz="6000" u="none" cap="none" strike="noStrike">
              <a:solidFill>
                <a:srgbClr val="222222"/>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rgbClr val="3F3F3F"/>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93"/>
          <p:cNvSpPr/>
          <p:nvPr/>
        </p:nvSpPr>
        <p:spPr>
          <a:xfrm>
            <a:off x="-128700" y="0"/>
            <a:ext cx="12320700" cy="68580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highlight>
                <a:srgbClr val="FFD966"/>
              </a:highlight>
              <a:latin typeface="Arial"/>
              <a:ea typeface="Arial"/>
              <a:cs typeface="Arial"/>
              <a:sym typeface="Arial"/>
            </a:endParaRPr>
          </a:p>
        </p:txBody>
      </p:sp>
      <p:sp>
        <p:nvSpPr>
          <p:cNvPr id="982" name="Google Shape;982;p93"/>
          <p:cNvSpPr txBox="1"/>
          <p:nvPr/>
        </p:nvSpPr>
        <p:spPr>
          <a:xfrm>
            <a:off x="990249" y="1101125"/>
            <a:ext cx="9135883"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none" cap="none" strike="noStrike">
                <a:solidFill>
                  <a:srgbClr val="222222"/>
                </a:solidFill>
                <a:latin typeface="IBM Plex Sans"/>
                <a:ea typeface="IBM Plex Sans"/>
                <a:cs typeface="IBM Plex Sans"/>
                <a:sym typeface="IBM Plex Sans"/>
              </a:rPr>
              <a:t>Brainstorming Principle 4:</a:t>
            </a:r>
            <a:endParaRPr b="0" i="0" sz="2400" u="none" cap="none" strike="noStrike">
              <a:solidFill>
                <a:srgbClr val="222222"/>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6000"/>
              <a:buFont typeface="Arial"/>
              <a:buNone/>
            </a:pPr>
            <a:r>
              <a:rPr b="1" i="0" lang="en-US" sz="6000" u="none" cap="none" strike="noStrike">
                <a:solidFill>
                  <a:srgbClr val="222222"/>
                </a:solidFill>
                <a:latin typeface="IBM Plex Sans"/>
                <a:ea typeface="IBM Plex Sans"/>
                <a:cs typeface="IBM Plex Sans"/>
                <a:sym typeface="IBM Plex Sans"/>
              </a:rPr>
              <a:t>Focus and encourage </a:t>
            </a:r>
            <a:endParaRPr sz="1800">
              <a:solidFill>
                <a:schemeClr val="dk1"/>
              </a:solidFill>
              <a:latin typeface="Calibri"/>
              <a:ea typeface="Calibri"/>
              <a:cs typeface="Calibri"/>
              <a:sym typeface="Calibri"/>
            </a:endParaRPr>
          </a:p>
          <a:p>
            <a:pPr indent="0" lvl="0" marL="0" marR="0" rtl="0" algn="l">
              <a:lnSpc>
                <a:spcPct val="100000"/>
              </a:lnSpc>
              <a:spcBef>
                <a:spcPts val="1400"/>
              </a:spcBef>
              <a:spcAft>
                <a:spcPts val="0"/>
              </a:spcAft>
              <a:buClr>
                <a:srgbClr val="000000"/>
              </a:buClr>
              <a:buSzPts val="6000"/>
              <a:buFont typeface="Arial"/>
              <a:buNone/>
            </a:pPr>
            <a:r>
              <a:rPr b="1" i="0" lang="en-US" sz="6000" u="none" cap="none" strike="noStrike">
                <a:solidFill>
                  <a:srgbClr val="222222"/>
                </a:solidFill>
                <a:latin typeface="IBM Plex Sans"/>
                <a:ea typeface="IBM Plex Sans"/>
                <a:cs typeface="IBM Plex Sans"/>
                <a:sym typeface="IBM Plex Sans"/>
              </a:rPr>
              <a:t>1 conversation at a time.</a:t>
            </a:r>
            <a:endParaRPr b="1" i="0" sz="6000" u="none" cap="none" strike="noStrike">
              <a:solidFill>
                <a:srgbClr val="222222"/>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rgbClr val="3F3F3F"/>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4"/>
          <p:cNvSpPr/>
          <p:nvPr/>
        </p:nvSpPr>
        <p:spPr>
          <a:xfrm>
            <a:off x="0" y="0"/>
            <a:ext cx="12192000" cy="68580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highlight>
                <a:srgbClr val="FFD966"/>
              </a:highlight>
              <a:latin typeface="Arial"/>
              <a:ea typeface="Arial"/>
              <a:cs typeface="Arial"/>
              <a:sym typeface="Arial"/>
            </a:endParaRPr>
          </a:p>
        </p:txBody>
      </p:sp>
      <p:sp>
        <p:nvSpPr>
          <p:cNvPr id="989" name="Google Shape;989;p94"/>
          <p:cNvSpPr txBox="1"/>
          <p:nvPr/>
        </p:nvSpPr>
        <p:spPr>
          <a:xfrm>
            <a:off x="990250" y="1101125"/>
            <a:ext cx="8100300"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none" cap="none" strike="noStrike">
                <a:solidFill>
                  <a:srgbClr val="222222"/>
                </a:solidFill>
                <a:latin typeface="IBM Plex Sans"/>
                <a:ea typeface="IBM Plex Sans"/>
                <a:cs typeface="IBM Plex Sans"/>
                <a:sym typeface="IBM Plex Sans"/>
              </a:rPr>
              <a:t>Brainstorming Principle 5:</a:t>
            </a:r>
            <a:endParaRPr b="0" i="0" sz="2400" u="none" cap="none" strike="noStrike">
              <a:solidFill>
                <a:srgbClr val="222222"/>
              </a:solidFill>
              <a:latin typeface="IBM Plex Sans"/>
              <a:ea typeface="IBM Plex Sans"/>
              <a:cs typeface="IBM Plex Sans"/>
              <a:sym typeface="IBM Plex Sans"/>
            </a:endParaRPr>
          </a:p>
          <a:p>
            <a:pPr indent="0" lvl="0" marL="0" marR="0" rtl="0" algn="l">
              <a:lnSpc>
                <a:spcPct val="120000"/>
              </a:lnSpc>
              <a:spcBef>
                <a:spcPts val="1400"/>
              </a:spcBef>
              <a:spcAft>
                <a:spcPts val="0"/>
              </a:spcAft>
              <a:buClr>
                <a:srgbClr val="000000"/>
              </a:buClr>
              <a:buSzPts val="6000"/>
              <a:buFont typeface="Arial"/>
              <a:buNone/>
            </a:pPr>
            <a:r>
              <a:rPr b="1" i="0" lang="en-US" sz="6000" u="none" cap="none" strike="noStrike">
                <a:solidFill>
                  <a:srgbClr val="222222"/>
                </a:solidFill>
                <a:latin typeface="IBM Plex Sans"/>
                <a:ea typeface="IBM Plex Sans"/>
                <a:cs typeface="IBM Plex Sans"/>
                <a:sym typeface="IBM Plex Sans"/>
              </a:rPr>
              <a:t>Iterate!</a:t>
            </a:r>
            <a:endParaRPr b="1" i="0" sz="6000" u="none" cap="none" strike="noStrike">
              <a:solidFill>
                <a:srgbClr val="222222"/>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rgbClr val="3F3F3F"/>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95"/>
          <p:cNvSpPr/>
          <p:nvPr/>
        </p:nvSpPr>
        <p:spPr>
          <a:xfrm>
            <a:off x="0" y="0"/>
            <a:ext cx="12192000" cy="68580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000000"/>
              </a:solidFill>
              <a:highlight>
                <a:srgbClr val="FFD966"/>
              </a:highlight>
              <a:latin typeface="Arial"/>
              <a:ea typeface="Arial"/>
              <a:cs typeface="Arial"/>
              <a:sym typeface="Arial"/>
            </a:endParaRPr>
          </a:p>
        </p:txBody>
      </p:sp>
      <p:sp>
        <p:nvSpPr>
          <p:cNvPr id="996" name="Google Shape;996;p95"/>
          <p:cNvSpPr txBox="1"/>
          <p:nvPr/>
        </p:nvSpPr>
        <p:spPr>
          <a:xfrm>
            <a:off x="990250" y="1101125"/>
            <a:ext cx="8100300" cy="2800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1400"/>
              </a:spcBef>
              <a:spcAft>
                <a:spcPts val="0"/>
              </a:spcAft>
              <a:buClr>
                <a:schemeClr val="dk1"/>
              </a:buClr>
              <a:buSzPts val="1100"/>
              <a:buFont typeface="Arial"/>
              <a:buNone/>
            </a:pPr>
            <a:r>
              <a:rPr b="0" i="0" lang="en-US" sz="2400" u="none" cap="none" strike="noStrike">
                <a:solidFill>
                  <a:srgbClr val="222222"/>
                </a:solidFill>
                <a:latin typeface="IBM Plex Sans"/>
                <a:ea typeface="IBM Plex Sans"/>
                <a:cs typeface="IBM Plex Sans"/>
                <a:sym typeface="IBM Plex Sans"/>
              </a:rPr>
              <a:t>Brainstorming Principle 6:</a:t>
            </a:r>
            <a:endParaRPr b="0" i="0" sz="2400" u="none" cap="none" strike="noStrike">
              <a:solidFill>
                <a:srgbClr val="222222"/>
              </a:solidFill>
              <a:latin typeface="IBM Plex Sans"/>
              <a:ea typeface="IBM Plex Sans"/>
              <a:cs typeface="IBM Plex Sans"/>
              <a:sym typeface="IBM Plex Sans"/>
            </a:endParaRPr>
          </a:p>
          <a:p>
            <a:pPr indent="0" lvl="0" marL="0" marR="0" rtl="0" algn="l">
              <a:lnSpc>
                <a:spcPct val="120000"/>
              </a:lnSpc>
              <a:spcBef>
                <a:spcPts val="1400"/>
              </a:spcBef>
              <a:spcAft>
                <a:spcPts val="0"/>
              </a:spcAft>
              <a:buClr>
                <a:srgbClr val="000000"/>
              </a:buClr>
              <a:buSzPts val="6000"/>
              <a:buFont typeface="Arial"/>
              <a:buNone/>
            </a:pPr>
            <a:r>
              <a:rPr b="1" i="0" lang="en-US" sz="6000" u="none" cap="none" strike="noStrike">
                <a:solidFill>
                  <a:srgbClr val="222222"/>
                </a:solidFill>
                <a:latin typeface="IBM Plex Sans"/>
                <a:ea typeface="IBM Plex Sans"/>
                <a:cs typeface="IBM Plex Sans"/>
                <a:sym typeface="IBM Plex Sans"/>
              </a:rPr>
              <a:t>Record everything!</a:t>
            </a:r>
            <a:endParaRPr b="1" i="0" sz="6000" u="none" cap="none" strike="noStrike">
              <a:solidFill>
                <a:srgbClr val="222222"/>
              </a:solidFill>
              <a:latin typeface="IBM Plex Sans"/>
              <a:ea typeface="IBM Plex Sans"/>
              <a:cs typeface="IBM Plex Sans"/>
              <a:sym typeface="IBM Plex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rgbClr val="3F3F3F"/>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96"/>
          <p:cNvSpPr txBox="1"/>
          <p:nvPr/>
        </p:nvSpPr>
        <p:spPr>
          <a:xfrm>
            <a:off x="896025" y="2691975"/>
            <a:ext cx="43905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400"/>
              </a:spcBef>
              <a:spcAft>
                <a:spcPts val="0"/>
              </a:spcAft>
              <a:buClr>
                <a:srgbClr val="000000"/>
              </a:buClr>
              <a:buSzPts val="1800"/>
              <a:buFont typeface="Arial"/>
              <a:buNone/>
            </a:pPr>
            <a:r>
              <a:rPr b="1" i="0" lang="en-US" sz="1800" u="none" cap="none" strike="noStrike">
                <a:solidFill>
                  <a:srgbClr val="00AEFD"/>
                </a:solidFill>
                <a:latin typeface="IBM Plex Sans"/>
                <a:ea typeface="IBM Plex Sans"/>
                <a:cs typeface="IBM Plex Sans"/>
                <a:sym typeface="IBM Plex Sans"/>
              </a:rPr>
              <a:t>ROUND 1 - 5 MINUTES</a:t>
            </a:r>
            <a:endParaRPr b="1" i="0" sz="18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4200"/>
              <a:buFont typeface="Arial"/>
              <a:buNone/>
            </a:pPr>
            <a:r>
              <a:rPr b="1" i="0" lang="en-US" sz="4200" u="none" cap="none" strike="noStrike">
                <a:solidFill>
                  <a:srgbClr val="222222"/>
                </a:solidFill>
                <a:latin typeface="IBM Plex Sans"/>
                <a:ea typeface="IBM Plex Sans"/>
                <a:cs typeface="IBM Plex Sans"/>
                <a:sym typeface="IBM Plex Sans"/>
              </a:rPr>
              <a:t>First Idea + Crazy Idea</a:t>
            </a:r>
            <a:endParaRPr b="1" i="0" sz="4200" u="none" cap="none" strike="noStrike">
              <a:solidFill>
                <a:srgbClr val="222222"/>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rgbClr val="00AEFD"/>
                </a:solidFill>
                <a:latin typeface="Work Sans"/>
                <a:ea typeface="Work Sans"/>
                <a:cs typeface="Work Sans"/>
                <a:sym typeface="Work Sans"/>
              </a:rPr>
              <a:t>What is the first idea that comes to mind? What is a crazy idea that comes to mind?</a:t>
            </a:r>
            <a:endParaRPr b="1" i="1"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1400"/>
              </a:spcBef>
              <a:spcAft>
                <a:spcPts val="0"/>
              </a:spcAft>
              <a:buClr>
                <a:srgbClr val="000000"/>
              </a:buClr>
              <a:buSzPts val="3600"/>
              <a:buFont typeface="Arial"/>
              <a:buNone/>
            </a:pPr>
            <a:br>
              <a:rPr b="1" i="0" lang="en-US" sz="3600" u="none" cap="none" strike="noStrike">
                <a:solidFill>
                  <a:srgbClr val="222222"/>
                </a:solidFill>
                <a:latin typeface="IBM Plex Sans"/>
                <a:ea typeface="IBM Plex Sans"/>
                <a:cs typeface="IBM Plex Sans"/>
                <a:sym typeface="IBM Plex Sans"/>
              </a:rPr>
            </a:br>
            <a:endParaRPr b="0" i="0" sz="3600" u="none" cap="none" strike="noStrike">
              <a:solidFill>
                <a:srgbClr val="000000"/>
              </a:solidFill>
              <a:latin typeface="Arial"/>
              <a:ea typeface="Arial"/>
              <a:cs typeface="Arial"/>
              <a:sym typeface="Arial"/>
            </a:endParaRPr>
          </a:p>
        </p:txBody>
      </p:sp>
      <p:pic>
        <p:nvPicPr>
          <p:cNvPr descr="Image result for idea bulb over head" id="1003" name="Google Shape;1003;p96"/>
          <p:cNvPicPr preferRelativeResize="0"/>
          <p:nvPr/>
        </p:nvPicPr>
        <p:blipFill rotWithShape="1">
          <a:blip r:embed="rId3">
            <a:alphaModFix/>
          </a:blip>
          <a:srcRect b="0" l="0" r="20792" t="0"/>
          <a:stretch/>
        </p:blipFill>
        <p:spPr>
          <a:xfrm>
            <a:off x="6504900" y="723150"/>
            <a:ext cx="5029550" cy="5295900"/>
          </a:xfrm>
          <a:prstGeom prst="rect">
            <a:avLst/>
          </a:prstGeom>
          <a:noFill/>
          <a:ln>
            <a:noFill/>
          </a:ln>
        </p:spPr>
      </p:pic>
      <p:sp>
        <p:nvSpPr>
          <p:cNvPr id="1004" name="Google Shape;1004;p96"/>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2-4</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BRAINSTORMING IDEAS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97"/>
          <p:cNvSpPr txBox="1"/>
          <p:nvPr/>
        </p:nvSpPr>
        <p:spPr>
          <a:xfrm>
            <a:off x="896025" y="3486725"/>
            <a:ext cx="43905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400"/>
              </a:spcBef>
              <a:spcAft>
                <a:spcPts val="0"/>
              </a:spcAft>
              <a:buClr>
                <a:srgbClr val="000000"/>
              </a:buClr>
              <a:buSzPts val="1800"/>
              <a:buFont typeface="Arial"/>
              <a:buNone/>
            </a:pPr>
            <a:r>
              <a:rPr b="1" i="0" lang="en-US" sz="1800" u="none" cap="none" strike="noStrike">
                <a:solidFill>
                  <a:srgbClr val="00AEFD"/>
                </a:solidFill>
                <a:latin typeface="IBM Plex Sans"/>
                <a:ea typeface="IBM Plex Sans"/>
                <a:cs typeface="IBM Plex Sans"/>
                <a:sym typeface="IBM Plex Sans"/>
              </a:rPr>
              <a:t>ROUND 2 - 15 MINUTES</a:t>
            </a:r>
            <a:endParaRPr b="1" i="0" sz="18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chemeClr val="dk1"/>
              </a:buClr>
              <a:buSzPts val="1100"/>
              <a:buFont typeface="Arial"/>
              <a:buNone/>
            </a:pPr>
            <a:r>
              <a:rPr b="1" i="0" lang="en-US" sz="4200" u="none" cap="none" strike="noStrike">
                <a:solidFill>
                  <a:srgbClr val="222222"/>
                </a:solidFill>
                <a:latin typeface="IBM Plex Sans"/>
                <a:ea typeface="IBM Plex Sans"/>
                <a:cs typeface="IBM Plex Sans"/>
                <a:sym typeface="IBM Plex Sans"/>
              </a:rPr>
              <a:t>Open Brainstorming</a:t>
            </a:r>
            <a:endParaRPr b="1" i="0" sz="4200" u="none" cap="none" strike="noStrike">
              <a:solidFill>
                <a:srgbClr val="222222"/>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AEFD"/>
                </a:solidFill>
                <a:latin typeface="Work Sans"/>
                <a:ea typeface="Work Sans"/>
                <a:cs typeface="Work Sans"/>
                <a:sym typeface="Work Sans"/>
              </a:rPr>
              <a:t>Any and every idea that comes to mind. Use your ‘How might we?’, personas and problem trees to come up with many ideas.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1400"/>
              </a:spcBef>
              <a:spcAft>
                <a:spcPts val="0"/>
              </a:spcAft>
              <a:buClr>
                <a:srgbClr val="000000"/>
              </a:buClr>
              <a:buSzPts val="3600"/>
              <a:buFont typeface="Arial"/>
              <a:buNone/>
            </a:pPr>
            <a:br>
              <a:rPr b="1" i="0" lang="en-US" sz="3600" u="none" cap="none" strike="noStrike">
                <a:solidFill>
                  <a:srgbClr val="222222"/>
                </a:solidFill>
                <a:latin typeface="IBM Plex Sans"/>
                <a:ea typeface="IBM Plex Sans"/>
                <a:cs typeface="IBM Plex Sans"/>
                <a:sym typeface="IBM Plex Sans"/>
              </a:rPr>
            </a:br>
            <a:endParaRPr b="0" i="0" sz="3600" u="none" cap="none" strike="noStrike">
              <a:solidFill>
                <a:srgbClr val="000000"/>
              </a:solidFill>
              <a:latin typeface="Arial"/>
              <a:ea typeface="Arial"/>
              <a:cs typeface="Arial"/>
              <a:sym typeface="Arial"/>
            </a:endParaRPr>
          </a:p>
        </p:txBody>
      </p:sp>
      <p:pic>
        <p:nvPicPr>
          <p:cNvPr id="1011" name="Google Shape;1011;p97"/>
          <p:cNvPicPr preferRelativeResize="0"/>
          <p:nvPr/>
        </p:nvPicPr>
        <p:blipFill rotWithShape="1">
          <a:blip r:embed="rId3">
            <a:alphaModFix/>
          </a:blip>
          <a:srcRect b="0" l="18904" r="11747" t="0"/>
          <a:stretch/>
        </p:blipFill>
        <p:spPr>
          <a:xfrm>
            <a:off x="6165250" y="1497800"/>
            <a:ext cx="5508099" cy="4671175"/>
          </a:xfrm>
          <a:prstGeom prst="rect">
            <a:avLst/>
          </a:prstGeom>
          <a:noFill/>
          <a:ln>
            <a:noFill/>
          </a:ln>
        </p:spPr>
      </p:pic>
      <p:sp>
        <p:nvSpPr>
          <p:cNvPr id="1012" name="Google Shape;1012;p97"/>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2-4</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BRAINSTORMING IDEAS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98"/>
          <p:cNvSpPr txBox="1"/>
          <p:nvPr/>
        </p:nvSpPr>
        <p:spPr>
          <a:xfrm>
            <a:off x="896025" y="3486725"/>
            <a:ext cx="43905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400"/>
              </a:spcBef>
              <a:spcAft>
                <a:spcPts val="0"/>
              </a:spcAft>
              <a:buClr>
                <a:schemeClr val="dk1"/>
              </a:buClr>
              <a:buSzPts val="1100"/>
              <a:buFont typeface="Arial"/>
              <a:buNone/>
            </a:pPr>
            <a:r>
              <a:rPr b="1" i="0" lang="en-US" sz="1800" u="none" cap="none" strike="noStrike">
                <a:solidFill>
                  <a:srgbClr val="00AEFD"/>
                </a:solidFill>
                <a:latin typeface="IBM Plex Sans"/>
                <a:ea typeface="IBM Plex Sans"/>
                <a:cs typeface="IBM Plex Sans"/>
                <a:sym typeface="IBM Plex Sans"/>
              </a:rPr>
              <a:t>ROUND 3 - 15 MINUTES</a:t>
            </a:r>
            <a:endParaRPr b="0" i="0" sz="18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4200"/>
              <a:buFont typeface="Arial"/>
              <a:buNone/>
            </a:pPr>
            <a:r>
              <a:rPr b="1" i="0" lang="en-US" sz="4200" u="none" cap="none" strike="noStrike">
                <a:solidFill>
                  <a:srgbClr val="222222"/>
                </a:solidFill>
                <a:latin typeface="IBM Plex Sans"/>
                <a:ea typeface="IBM Plex Sans"/>
                <a:cs typeface="IBM Plex Sans"/>
                <a:sym typeface="IBM Plex Sans"/>
              </a:rPr>
              <a:t>What If…?</a:t>
            </a:r>
            <a:endParaRPr b="1" i="0" sz="4200" u="none" cap="none" strike="noStrike">
              <a:solidFill>
                <a:srgbClr val="222222"/>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AEFD"/>
                </a:solidFill>
                <a:latin typeface="Work Sans"/>
                <a:ea typeface="Work Sans"/>
                <a:cs typeface="Work Sans"/>
                <a:sym typeface="Work Sans"/>
              </a:rPr>
              <a:t>What if the idea…</a:t>
            </a:r>
            <a:endParaRPr b="0" i="0" sz="2400" u="none" cap="none" strike="noStrike">
              <a:solidFill>
                <a:srgbClr val="00AEFD"/>
              </a:solidFill>
              <a:latin typeface="Work Sans"/>
              <a:ea typeface="Work Sans"/>
              <a:cs typeface="Work Sans"/>
              <a:sym typeface="Work Sans"/>
            </a:endParaRPr>
          </a:p>
          <a:p>
            <a:pPr indent="-266700" lvl="0" marL="342900" marR="0" rtl="0" algn="l">
              <a:lnSpc>
                <a:spcPct val="100000"/>
              </a:lnSpc>
              <a:spcBef>
                <a:spcPts val="0"/>
              </a:spcBef>
              <a:spcAft>
                <a:spcPts val="0"/>
              </a:spcAft>
              <a:buClr>
                <a:srgbClr val="00AEFD"/>
              </a:buClr>
              <a:buSzPts val="2400"/>
              <a:buFont typeface="Work Sans"/>
              <a:buChar char="●"/>
            </a:pPr>
            <a:r>
              <a:rPr b="0" i="0" lang="en-US" sz="2400" u="none" cap="none" strike="noStrike">
                <a:solidFill>
                  <a:srgbClr val="00AEFD"/>
                </a:solidFill>
                <a:latin typeface="Work Sans"/>
                <a:ea typeface="Work Sans"/>
                <a:cs typeface="Work Sans"/>
                <a:sym typeface="Work Sans"/>
              </a:rPr>
              <a:t>Is an object or thing </a:t>
            </a:r>
            <a:endParaRPr b="0" i="0" sz="2400" u="none" cap="none" strike="noStrike">
              <a:solidFill>
                <a:srgbClr val="00AEFD"/>
              </a:solidFill>
              <a:latin typeface="Work Sans"/>
              <a:ea typeface="Work Sans"/>
              <a:cs typeface="Work Sans"/>
              <a:sym typeface="Work Sans"/>
            </a:endParaRPr>
          </a:p>
          <a:p>
            <a:pPr indent="-266700" lvl="0" marL="342900" marR="0" rtl="0" algn="l">
              <a:lnSpc>
                <a:spcPct val="100000"/>
              </a:lnSpc>
              <a:spcBef>
                <a:spcPts val="0"/>
              </a:spcBef>
              <a:spcAft>
                <a:spcPts val="0"/>
              </a:spcAft>
              <a:buClr>
                <a:srgbClr val="00AEFD"/>
              </a:buClr>
              <a:buSzPts val="2400"/>
              <a:buFont typeface="Work Sans"/>
              <a:buChar char="●"/>
            </a:pPr>
            <a:r>
              <a:rPr b="0" i="0" lang="en-US" sz="2400" u="none" cap="none" strike="noStrike">
                <a:solidFill>
                  <a:srgbClr val="00AEFD"/>
                </a:solidFill>
                <a:latin typeface="Work Sans"/>
                <a:ea typeface="Work Sans"/>
                <a:cs typeface="Work Sans"/>
                <a:sym typeface="Work Sans"/>
              </a:rPr>
              <a:t>A service or process </a:t>
            </a:r>
            <a:endParaRPr b="0" i="0" sz="2400" u="none" cap="none" strike="noStrike">
              <a:solidFill>
                <a:srgbClr val="00AEFD"/>
              </a:solidFill>
              <a:latin typeface="Work Sans"/>
              <a:ea typeface="Work Sans"/>
              <a:cs typeface="Work Sans"/>
              <a:sym typeface="Work Sans"/>
            </a:endParaRPr>
          </a:p>
          <a:p>
            <a:pPr indent="-266700" lvl="0" marL="342900" marR="0" rtl="0" algn="l">
              <a:lnSpc>
                <a:spcPct val="100000"/>
              </a:lnSpc>
              <a:spcBef>
                <a:spcPts val="0"/>
              </a:spcBef>
              <a:spcAft>
                <a:spcPts val="0"/>
              </a:spcAft>
              <a:buClr>
                <a:srgbClr val="00AEFD"/>
              </a:buClr>
              <a:buSzPts val="2400"/>
              <a:buFont typeface="Work Sans"/>
              <a:buChar char="●"/>
            </a:pPr>
            <a:r>
              <a:rPr b="0" i="0" lang="en-US" sz="2400" u="none" cap="none" strike="noStrike">
                <a:solidFill>
                  <a:srgbClr val="00AEFD"/>
                </a:solidFill>
                <a:latin typeface="Work Sans"/>
                <a:ea typeface="Work Sans"/>
                <a:cs typeface="Work Sans"/>
                <a:sym typeface="Work Sans"/>
              </a:rPr>
              <a:t>A person</a:t>
            </a:r>
            <a:endParaRPr b="0" i="0" sz="2400" u="none" cap="none" strike="noStrike">
              <a:solidFill>
                <a:srgbClr val="00AEFD"/>
              </a:solidFill>
              <a:latin typeface="Work Sans"/>
              <a:ea typeface="Work Sans"/>
              <a:cs typeface="Work Sans"/>
              <a:sym typeface="Work Sans"/>
            </a:endParaRPr>
          </a:p>
          <a:p>
            <a:pPr indent="-266700" lvl="0" marL="342900" marR="0" rtl="0" algn="l">
              <a:lnSpc>
                <a:spcPct val="100000"/>
              </a:lnSpc>
              <a:spcBef>
                <a:spcPts val="0"/>
              </a:spcBef>
              <a:spcAft>
                <a:spcPts val="0"/>
              </a:spcAft>
              <a:buClr>
                <a:srgbClr val="00AEFD"/>
              </a:buClr>
              <a:buSzPts val="2400"/>
              <a:buFont typeface="Work Sans"/>
              <a:buChar char="●"/>
            </a:pPr>
            <a:r>
              <a:rPr b="0" i="0" lang="en-US" sz="2400" u="none" cap="none" strike="noStrike">
                <a:solidFill>
                  <a:srgbClr val="00AEFD"/>
                </a:solidFill>
                <a:latin typeface="Work Sans"/>
                <a:ea typeface="Work Sans"/>
                <a:cs typeface="Work Sans"/>
                <a:sym typeface="Work Sans"/>
              </a:rPr>
              <a:t>An Interaction </a:t>
            </a:r>
            <a:endParaRPr b="0" i="0" sz="2400" u="none" cap="none" strike="noStrike">
              <a:solidFill>
                <a:srgbClr val="00AEFD"/>
              </a:solidFill>
              <a:latin typeface="Work Sans"/>
              <a:ea typeface="Work Sans"/>
              <a:cs typeface="Work Sans"/>
              <a:sym typeface="Work Sans"/>
            </a:endParaRPr>
          </a:p>
          <a:p>
            <a:pPr indent="-228600" lvl="0" marL="342900" marR="0" rtl="0" algn="l">
              <a:lnSpc>
                <a:spcPct val="100000"/>
              </a:lnSpc>
              <a:spcBef>
                <a:spcPts val="0"/>
              </a:spcBef>
              <a:spcAft>
                <a:spcPts val="0"/>
              </a:spcAft>
              <a:buClr>
                <a:srgbClr val="00AEFD"/>
              </a:buClr>
              <a:buSzPts val="1800"/>
              <a:buFont typeface="Work Sans"/>
              <a:buChar char="●"/>
            </a:pPr>
            <a:r>
              <a:rPr b="0" i="0" lang="en-US" sz="2400" u="none" cap="none" strike="noStrike">
                <a:solidFill>
                  <a:srgbClr val="00AEFD"/>
                </a:solidFill>
                <a:latin typeface="Work Sans"/>
                <a:ea typeface="Work Sans"/>
                <a:cs typeface="Work Sans"/>
                <a:sym typeface="Work Sans"/>
              </a:rPr>
              <a:t>A communication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1400"/>
              </a:spcBef>
              <a:spcAft>
                <a:spcPts val="0"/>
              </a:spcAft>
              <a:buClr>
                <a:srgbClr val="000000"/>
              </a:buClr>
              <a:buSzPts val="3600"/>
              <a:buFont typeface="Arial"/>
              <a:buNone/>
            </a:pPr>
            <a:br>
              <a:rPr b="1" i="0" lang="en-US" sz="3600" u="none" cap="none" strike="noStrike">
                <a:solidFill>
                  <a:srgbClr val="222222"/>
                </a:solidFill>
                <a:latin typeface="IBM Plex Sans"/>
                <a:ea typeface="IBM Plex Sans"/>
                <a:cs typeface="IBM Plex Sans"/>
                <a:sym typeface="IBM Plex Sans"/>
              </a:rPr>
            </a:br>
            <a:endParaRPr b="0" i="0" sz="3600" u="none" cap="none" strike="noStrike">
              <a:solidFill>
                <a:srgbClr val="000000"/>
              </a:solidFill>
              <a:latin typeface="Arial"/>
              <a:ea typeface="Arial"/>
              <a:cs typeface="Arial"/>
              <a:sym typeface="Arial"/>
            </a:endParaRPr>
          </a:p>
        </p:txBody>
      </p:sp>
      <p:sp>
        <p:nvSpPr>
          <p:cNvPr id="1019" name="Google Shape;1019;p98"/>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2-4</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BRAINSTORMING IDEAS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IBM Plex Sans"/>
              <a:ea typeface="IBM Plex Sans"/>
              <a:cs typeface="IBM Plex Sans"/>
              <a:sym typeface="IBM Plex Sans"/>
            </a:endParaRPr>
          </a:p>
        </p:txBody>
      </p:sp>
      <p:pic>
        <p:nvPicPr>
          <p:cNvPr descr="Image result for THINKING FACE" id="1020" name="Google Shape;1020;p98"/>
          <p:cNvPicPr preferRelativeResize="0"/>
          <p:nvPr/>
        </p:nvPicPr>
        <p:blipFill rotWithShape="1">
          <a:blip r:embed="rId3">
            <a:alphaModFix/>
          </a:blip>
          <a:srcRect b="0" l="0" r="0" t="0"/>
          <a:stretch/>
        </p:blipFill>
        <p:spPr>
          <a:xfrm>
            <a:off x="6382500" y="1290253"/>
            <a:ext cx="4506101" cy="45061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99"/>
          <p:cNvSpPr txBox="1"/>
          <p:nvPr/>
        </p:nvSpPr>
        <p:spPr>
          <a:xfrm>
            <a:off x="896025" y="3683175"/>
            <a:ext cx="50424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400"/>
              </a:spcBef>
              <a:spcAft>
                <a:spcPts val="0"/>
              </a:spcAft>
              <a:buClr>
                <a:schemeClr val="dk1"/>
              </a:buClr>
              <a:buSzPts val="1100"/>
              <a:buFont typeface="Arial"/>
              <a:buNone/>
            </a:pPr>
            <a:r>
              <a:rPr b="1" i="0" lang="en-US" sz="1800" u="none" cap="none" strike="noStrike">
                <a:solidFill>
                  <a:srgbClr val="00AEFD"/>
                </a:solidFill>
                <a:latin typeface="IBM Plex Sans"/>
                <a:ea typeface="IBM Plex Sans"/>
                <a:cs typeface="IBM Plex Sans"/>
                <a:sym typeface="IBM Plex Sans"/>
              </a:rPr>
              <a:t>ROUND 4 - 15 MINUTES</a:t>
            </a:r>
            <a:endParaRPr b="0" i="0" sz="18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4200"/>
              <a:buFont typeface="Arial"/>
              <a:buNone/>
            </a:pPr>
            <a:r>
              <a:rPr b="1" i="0" lang="en-US" sz="4200" u="none" cap="none" strike="noStrike">
                <a:solidFill>
                  <a:srgbClr val="222222"/>
                </a:solidFill>
                <a:latin typeface="IBM Plex Sans"/>
                <a:ea typeface="IBM Plex Sans"/>
                <a:cs typeface="IBM Plex Sans"/>
                <a:sym typeface="IBM Plex Sans"/>
              </a:rPr>
              <a:t>Brainstorm as your persona </a:t>
            </a:r>
            <a:endParaRPr b="1" i="0" sz="4200" u="none" cap="none" strike="noStrike">
              <a:solidFill>
                <a:srgbClr val="222222"/>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AEFD"/>
                </a:solidFill>
                <a:latin typeface="Work Sans"/>
                <a:ea typeface="Work Sans"/>
                <a:cs typeface="Work Sans"/>
                <a:sym typeface="Work Sans"/>
              </a:rPr>
              <a:t>What are ideas that helpful target audiences could come up with?</a:t>
            </a:r>
            <a:br>
              <a:rPr b="0" i="0" lang="en-US" sz="2400" u="none" cap="none" strike="noStrike">
                <a:solidFill>
                  <a:srgbClr val="00AEFD"/>
                </a:solidFill>
                <a:latin typeface="Work Sans"/>
                <a:ea typeface="Work Sans"/>
                <a:cs typeface="Work Sans"/>
                <a:sym typeface="Work Sans"/>
              </a:rPr>
            </a:br>
            <a:r>
              <a:rPr b="0" i="1" lang="en-US" sz="1800" u="none" cap="none" strike="noStrike">
                <a:solidFill>
                  <a:srgbClr val="00AEFD"/>
                </a:solidFill>
                <a:latin typeface="Work Sans"/>
                <a:ea typeface="Work Sans"/>
                <a:cs typeface="Work Sans"/>
                <a:sym typeface="Work Sans"/>
              </a:rPr>
              <a:t>For Example: What kind of ideas would children come up with? What idea would parents come up with? </a:t>
            </a:r>
            <a:br>
              <a:rPr b="0" i="0" lang="en-US" sz="2400" u="none" cap="none" strike="noStrike">
                <a:solidFill>
                  <a:srgbClr val="00AEFD"/>
                </a:solidFill>
                <a:latin typeface="Work Sans"/>
                <a:ea typeface="Work Sans"/>
                <a:cs typeface="Work Sans"/>
                <a:sym typeface="Work Sans"/>
              </a:rPr>
            </a:b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1400"/>
              </a:spcBef>
              <a:spcAft>
                <a:spcPts val="0"/>
              </a:spcAft>
              <a:buClr>
                <a:srgbClr val="000000"/>
              </a:buClr>
              <a:buSzPts val="3600"/>
              <a:buFont typeface="Arial"/>
              <a:buNone/>
            </a:pPr>
            <a:br>
              <a:rPr b="1" i="0" lang="en-US" sz="3600" u="none" cap="none" strike="noStrike">
                <a:solidFill>
                  <a:srgbClr val="222222"/>
                </a:solidFill>
                <a:latin typeface="IBM Plex Sans"/>
                <a:ea typeface="IBM Plex Sans"/>
                <a:cs typeface="IBM Plex Sans"/>
                <a:sym typeface="IBM Plex Sans"/>
              </a:rPr>
            </a:br>
            <a:endParaRPr b="0" i="0" sz="3600" u="none" cap="none" strike="noStrike">
              <a:solidFill>
                <a:srgbClr val="000000"/>
              </a:solidFill>
              <a:latin typeface="Arial"/>
              <a:ea typeface="Arial"/>
              <a:cs typeface="Arial"/>
              <a:sym typeface="Arial"/>
            </a:endParaRPr>
          </a:p>
        </p:txBody>
      </p:sp>
      <p:sp>
        <p:nvSpPr>
          <p:cNvPr id="1027" name="Google Shape;1027;p99"/>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2-4</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BRAINSTORMING IDEAS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IBM Plex Sans"/>
              <a:ea typeface="IBM Plex Sans"/>
              <a:cs typeface="IBM Plex Sans"/>
              <a:sym typeface="IBM Plex Sans"/>
            </a:endParaRPr>
          </a:p>
        </p:txBody>
      </p:sp>
      <p:pic>
        <p:nvPicPr>
          <p:cNvPr id="1028" name="Google Shape;1028;p99"/>
          <p:cNvPicPr preferRelativeResize="0"/>
          <p:nvPr/>
        </p:nvPicPr>
        <p:blipFill rotWithShape="1">
          <a:blip r:embed="rId3">
            <a:alphaModFix/>
          </a:blip>
          <a:srcRect b="0" l="0" r="0" t="0"/>
          <a:stretch/>
        </p:blipFill>
        <p:spPr>
          <a:xfrm>
            <a:off x="6761575" y="2123509"/>
            <a:ext cx="4011025" cy="3887823"/>
          </a:xfrm>
          <a:prstGeom prst="rect">
            <a:avLst/>
          </a:prstGeom>
          <a:noFill/>
          <a:ln>
            <a:noFill/>
          </a:ln>
        </p:spPr>
      </p:pic>
      <p:pic>
        <p:nvPicPr>
          <p:cNvPr descr="Image result for thought bubble bulb" id="1029" name="Google Shape;1029;p99"/>
          <p:cNvPicPr preferRelativeResize="0"/>
          <p:nvPr/>
        </p:nvPicPr>
        <p:blipFill rotWithShape="1">
          <a:blip r:embed="rId4">
            <a:alphaModFix/>
          </a:blip>
          <a:srcRect b="0" l="0" r="0" t="0"/>
          <a:stretch/>
        </p:blipFill>
        <p:spPr>
          <a:xfrm>
            <a:off x="9123925" y="699075"/>
            <a:ext cx="2000749" cy="20007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0"/>
          <p:cNvSpPr txBox="1"/>
          <p:nvPr/>
        </p:nvSpPr>
        <p:spPr>
          <a:xfrm>
            <a:off x="896025" y="3200950"/>
            <a:ext cx="4185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400"/>
              </a:spcBef>
              <a:spcAft>
                <a:spcPts val="0"/>
              </a:spcAft>
              <a:buClr>
                <a:schemeClr val="dk1"/>
              </a:buClr>
              <a:buSzPts val="1100"/>
              <a:buFont typeface="Arial"/>
              <a:buNone/>
            </a:pPr>
            <a:r>
              <a:rPr b="1" i="0" lang="en-US" sz="1800" u="none" cap="none" strike="noStrike">
                <a:solidFill>
                  <a:srgbClr val="00AEFD"/>
                </a:solidFill>
                <a:latin typeface="IBM Plex Sans"/>
                <a:ea typeface="IBM Plex Sans"/>
                <a:cs typeface="IBM Plex Sans"/>
                <a:sym typeface="IBM Plex Sans"/>
              </a:rPr>
              <a:t>ROUND 5 - 15 MINUTES</a:t>
            </a:r>
            <a:endParaRPr b="0" i="0" sz="1800" u="none" cap="none" strike="noStrike">
              <a:solidFill>
                <a:srgbClr val="00AEFD"/>
              </a:solidFill>
              <a:latin typeface="IBM Plex Sans"/>
              <a:ea typeface="IBM Plex Sans"/>
              <a:cs typeface="IBM Plex Sans"/>
              <a:sym typeface="IBM Plex Sans"/>
            </a:endParaRPr>
          </a:p>
          <a:p>
            <a:pPr indent="0" lvl="0" marL="0" marR="0" rtl="0" algn="l">
              <a:lnSpc>
                <a:spcPct val="100000"/>
              </a:lnSpc>
              <a:spcBef>
                <a:spcPts val="1400"/>
              </a:spcBef>
              <a:spcAft>
                <a:spcPts val="0"/>
              </a:spcAft>
              <a:buClr>
                <a:srgbClr val="000000"/>
              </a:buClr>
              <a:buSzPts val="4200"/>
              <a:buFont typeface="Arial"/>
              <a:buNone/>
            </a:pPr>
            <a:r>
              <a:rPr b="1" i="0" lang="en-US" sz="4200" u="none" cap="none" strike="noStrike">
                <a:solidFill>
                  <a:srgbClr val="222222"/>
                </a:solidFill>
                <a:latin typeface="IBM Plex Sans"/>
                <a:ea typeface="IBM Plex Sans"/>
                <a:cs typeface="IBM Plex Sans"/>
                <a:sym typeface="IBM Plex Sans"/>
              </a:rPr>
              <a:t>Combine Ideas</a:t>
            </a:r>
            <a:endParaRPr b="1" i="0" sz="4200" u="none" cap="none" strike="noStrike">
              <a:solidFill>
                <a:srgbClr val="222222"/>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rgbClr val="00AEFD"/>
                </a:solidFill>
                <a:latin typeface="Work Sans"/>
                <a:ea typeface="Work Sans"/>
                <a:cs typeface="Work Sans"/>
                <a:sym typeface="Work Sans"/>
              </a:rPr>
              <a:t>Which ideas are similar? Which ideas can be combined into one bigger, better idea?</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AEFD"/>
              </a:solidFill>
              <a:latin typeface="Work Sans"/>
              <a:ea typeface="Work Sans"/>
              <a:cs typeface="Work Sans"/>
              <a:sym typeface="Work Sans"/>
            </a:endParaRPr>
          </a:p>
          <a:p>
            <a:pPr indent="0" lvl="0" marL="0" marR="0" rtl="0" algn="l">
              <a:lnSpc>
                <a:spcPct val="100000"/>
              </a:lnSpc>
              <a:spcBef>
                <a:spcPts val="1400"/>
              </a:spcBef>
              <a:spcAft>
                <a:spcPts val="0"/>
              </a:spcAft>
              <a:buClr>
                <a:srgbClr val="000000"/>
              </a:buClr>
              <a:buSzPts val="3600"/>
              <a:buFont typeface="Arial"/>
              <a:buNone/>
            </a:pPr>
            <a:br>
              <a:rPr b="1" i="0" lang="en-US" sz="3600" u="none" cap="none" strike="noStrike">
                <a:solidFill>
                  <a:srgbClr val="222222"/>
                </a:solidFill>
                <a:latin typeface="IBM Plex Sans"/>
                <a:ea typeface="IBM Plex Sans"/>
                <a:cs typeface="IBM Plex Sans"/>
                <a:sym typeface="IBM Plex Sans"/>
              </a:rPr>
            </a:br>
            <a:endParaRPr b="0" i="0" sz="3600" u="none" cap="none" strike="noStrike">
              <a:solidFill>
                <a:srgbClr val="000000"/>
              </a:solidFill>
              <a:latin typeface="Arial"/>
              <a:ea typeface="Arial"/>
              <a:cs typeface="Arial"/>
              <a:sym typeface="Arial"/>
            </a:endParaRPr>
          </a:p>
        </p:txBody>
      </p:sp>
      <p:sp>
        <p:nvSpPr>
          <p:cNvPr id="1036" name="Google Shape;1036;p100"/>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2-4</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BM Plex Sans"/>
                <a:ea typeface="IBM Plex Sans"/>
                <a:cs typeface="IBM Plex Sans"/>
                <a:sym typeface="IBM Plex Sans"/>
              </a:rPr>
              <a:t>BRAINSTORMING IDEAS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IBM Plex Sans"/>
              <a:ea typeface="IBM Plex Sans"/>
              <a:cs typeface="IBM Plex Sans"/>
              <a:sym typeface="IBM Plex Sans"/>
            </a:endParaRPr>
          </a:p>
        </p:txBody>
      </p:sp>
      <p:pic>
        <p:nvPicPr>
          <p:cNvPr descr="Image result for idea puzzle" id="1037" name="Google Shape;1037;p100"/>
          <p:cNvPicPr preferRelativeResize="0"/>
          <p:nvPr/>
        </p:nvPicPr>
        <p:blipFill rotWithShape="1">
          <a:blip r:embed="rId3">
            <a:alphaModFix/>
          </a:blip>
          <a:srcRect b="0" l="0" r="0" t="0"/>
          <a:stretch/>
        </p:blipFill>
        <p:spPr>
          <a:xfrm rot="-1984633">
            <a:off x="6278327" y="1429319"/>
            <a:ext cx="5437796" cy="36229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No automatic alt text available." id="154" name="Google Shape;154;p19"/>
          <p:cNvPicPr preferRelativeResize="0"/>
          <p:nvPr/>
        </p:nvPicPr>
        <p:blipFill rotWithShape="1">
          <a:blip r:embed="rId3">
            <a:alphaModFix/>
          </a:blip>
          <a:srcRect b="0" l="0" r="0" t="7967"/>
          <a:stretch/>
        </p:blipFill>
        <p:spPr>
          <a:xfrm>
            <a:off x="0" y="0"/>
            <a:ext cx="5588900" cy="6858000"/>
          </a:xfrm>
          <a:prstGeom prst="rect">
            <a:avLst/>
          </a:prstGeom>
          <a:noFill/>
          <a:ln>
            <a:noFill/>
          </a:ln>
        </p:spPr>
      </p:pic>
      <p:pic>
        <p:nvPicPr>
          <p:cNvPr descr="Image result for bye bye plastic bags" id="155" name="Google Shape;155;p19"/>
          <p:cNvPicPr preferRelativeResize="0"/>
          <p:nvPr/>
        </p:nvPicPr>
        <p:blipFill rotWithShape="1">
          <a:blip r:embed="rId4">
            <a:alphaModFix/>
          </a:blip>
          <a:srcRect b="0" l="0" r="0" t="0"/>
          <a:stretch/>
        </p:blipFill>
        <p:spPr>
          <a:xfrm>
            <a:off x="5588900" y="0"/>
            <a:ext cx="6603100" cy="3650260"/>
          </a:xfrm>
          <a:prstGeom prst="rect">
            <a:avLst/>
          </a:prstGeom>
          <a:noFill/>
          <a:ln>
            <a:noFill/>
          </a:ln>
        </p:spPr>
      </p:pic>
      <p:sp>
        <p:nvSpPr>
          <p:cNvPr id="156" name="Google Shape;156;p19"/>
          <p:cNvSpPr txBox="1"/>
          <p:nvPr/>
        </p:nvSpPr>
        <p:spPr>
          <a:xfrm>
            <a:off x="287350" y="4245450"/>
            <a:ext cx="4624200" cy="141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highlight>
                  <a:srgbClr val="FFFFFF"/>
                </a:highlight>
                <a:latin typeface="IBM Plex Sans"/>
                <a:ea typeface="IBM Plex Sans"/>
                <a:cs typeface="IBM Plex Sans"/>
                <a:sym typeface="IBM Plex Sans"/>
              </a:rPr>
              <a:t>Bye Bye plastic bags </a:t>
            </a:r>
            <a:r>
              <a:rPr b="0" i="0" lang="en-US" sz="1800" u="none" cap="none" strike="noStrike">
                <a:solidFill>
                  <a:srgbClr val="000000"/>
                </a:solidFill>
                <a:highlight>
                  <a:srgbClr val="FFFFFF"/>
                </a:highlight>
                <a:latin typeface="IBM Plex Sans"/>
                <a:ea typeface="IBM Plex Sans"/>
                <a:cs typeface="IBM Plex Sans"/>
                <a:sym typeface="IBM Plex Sans"/>
              </a:rPr>
              <a:t>uses activism and recycled products to make locals aware of plastic pollution in the small island of Bali. </a:t>
            </a:r>
            <a:endParaRPr b="0" i="0" sz="1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FF"/>
                </a:highlight>
                <a:latin typeface="IBM Plex Sans"/>
                <a:ea typeface="IBM Plex Sans"/>
                <a:cs typeface="IBM Plex Sans"/>
                <a:sym typeface="IBM Plex Sans"/>
              </a:rPr>
              <a:t> </a:t>
            </a:r>
            <a:endParaRPr b="0" i="0" sz="1800" u="none" cap="none" strike="noStrike">
              <a:solidFill>
                <a:srgbClr val="000000"/>
              </a:solidFill>
              <a:highlight>
                <a:srgbClr val="FFFFFF"/>
              </a:highlight>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highlight>
                  <a:srgbClr val="FFFFFF"/>
                </a:highlight>
                <a:latin typeface="IBM Plex Sans"/>
                <a:ea typeface="IBM Plex Sans"/>
                <a:cs typeface="IBM Plex Sans"/>
                <a:sym typeface="IBM Plex Sans"/>
              </a:rPr>
              <a:t>Impact </a:t>
            </a:r>
            <a:r>
              <a:rPr b="0" i="0" lang="en-US" sz="1800" u="none" cap="none" strike="noStrike">
                <a:solidFill>
                  <a:schemeClr val="dk1"/>
                </a:solidFill>
                <a:highlight>
                  <a:srgbClr val="FFFFFF"/>
                </a:highlight>
                <a:latin typeface="IBM Plex Sans"/>
                <a:ea typeface="IBM Plex Sans"/>
                <a:cs typeface="IBM Plex Sans"/>
                <a:sym typeface="IBM Plex Sans"/>
              </a:rPr>
              <a:t>- Their work led to the ban of plastic bags in Bali by the governer, and they hold ocean clean ups through their volunteer groups. </a:t>
            </a:r>
            <a:endParaRPr b="0" i="0" sz="1800" u="none" cap="none" strike="noStrike">
              <a:solidFill>
                <a:srgbClr val="000000"/>
              </a:solidFill>
              <a:highlight>
                <a:srgbClr val="FFFFFF"/>
              </a:highlight>
              <a:latin typeface="IBM Plex Sans"/>
              <a:ea typeface="IBM Plex Sans"/>
              <a:cs typeface="IBM Plex Sans"/>
              <a:sym typeface="IBM Plex Sans"/>
            </a:endParaRPr>
          </a:p>
        </p:txBody>
      </p:sp>
      <p:pic>
        <p:nvPicPr>
          <p:cNvPr descr="Related image" id="157" name="Google Shape;157;p19"/>
          <p:cNvPicPr preferRelativeResize="0"/>
          <p:nvPr/>
        </p:nvPicPr>
        <p:blipFill rotWithShape="1">
          <a:blip r:embed="rId5">
            <a:alphaModFix/>
          </a:blip>
          <a:srcRect b="2130" l="2452" r="15792" t="22317"/>
          <a:stretch/>
        </p:blipFill>
        <p:spPr>
          <a:xfrm>
            <a:off x="5588900" y="3429000"/>
            <a:ext cx="6603100" cy="342704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grpSp>
        <p:nvGrpSpPr>
          <p:cNvPr id="1042" name="Google Shape;1042;p101"/>
          <p:cNvGrpSpPr/>
          <p:nvPr/>
        </p:nvGrpSpPr>
        <p:grpSpPr>
          <a:xfrm rot="-1090371">
            <a:off x="4475693" y="1034319"/>
            <a:ext cx="1138721" cy="618247"/>
            <a:chOff x="7844492" y="3873628"/>
            <a:chExt cx="3294525" cy="1788700"/>
          </a:xfrm>
        </p:grpSpPr>
        <p:pic>
          <p:nvPicPr>
            <p:cNvPr id="1043" name="Google Shape;1043;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44" name="Google Shape;1044;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45" name="Google Shape;1045;p101"/>
          <p:cNvGrpSpPr/>
          <p:nvPr/>
        </p:nvGrpSpPr>
        <p:grpSpPr>
          <a:xfrm rot="841692">
            <a:off x="4898514" y="2575808"/>
            <a:ext cx="1138951" cy="618372"/>
            <a:chOff x="7844492" y="3873628"/>
            <a:chExt cx="3294525" cy="1788700"/>
          </a:xfrm>
        </p:grpSpPr>
        <p:pic>
          <p:nvPicPr>
            <p:cNvPr id="1046" name="Google Shape;1046;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47" name="Google Shape;1047;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100</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48" name="Google Shape;1048;p101"/>
          <p:cNvGrpSpPr/>
          <p:nvPr/>
        </p:nvGrpSpPr>
        <p:grpSpPr>
          <a:xfrm rot="-1090371">
            <a:off x="4522431" y="3865069"/>
            <a:ext cx="1138721" cy="618247"/>
            <a:chOff x="7844492" y="3873628"/>
            <a:chExt cx="3294525" cy="1788700"/>
          </a:xfrm>
        </p:grpSpPr>
        <p:pic>
          <p:nvPicPr>
            <p:cNvPr id="1049" name="Google Shape;1049;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50" name="Google Shape;1050;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51" name="Google Shape;1051;p101"/>
          <p:cNvGrpSpPr/>
          <p:nvPr/>
        </p:nvGrpSpPr>
        <p:grpSpPr>
          <a:xfrm rot="536341">
            <a:off x="10540256" y="4298820"/>
            <a:ext cx="1138580" cy="618170"/>
            <a:chOff x="7844492" y="3873628"/>
            <a:chExt cx="3294525" cy="1788700"/>
          </a:xfrm>
        </p:grpSpPr>
        <p:pic>
          <p:nvPicPr>
            <p:cNvPr id="1052" name="Google Shape;1052;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53" name="Google Shape;1053;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54" name="Google Shape;1054;p101"/>
          <p:cNvGrpSpPr/>
          <p:nvPr/>
        </p:nvGrpSpPr>
        <p:grpSpPr>
          <a:xfrm rot="536341">
            <a:off x="4318064" y="5110071"/>
            <a:ext cx="1138580" cy="618170"/>
            <a:chOff x="7844492" y="3873628"/>
            <a:chExt cx="3294525" cy="1788700"/>
          </a:xfrm>
        </p:grpSpPr>
        <p:pic>
          <p:nvPicPr>
            <p:cNvPr id="1055" name="Google Shape;1055;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56" name="Google Shape;1056;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57" name="Google Shape;1057;p101"/>
          <p:cNvGrpSpPr/>
          <p:nvPr/>
        </p:nvGrpSpPr>
        <p:grpSpPr>
          <a:xfrm>
            <a:off x="7512004" y="500434"/>
            <a:ext cx="3698975" cy="3049900"/>
            <a:chOff x="7512004" y="500434"/>
            <a:chExt cx="3698975" cy="3049900"/>
          </a:xfrm>
        </p:grpSpPr>
        <p:grpSp>
          <p:nvGrpSpPr>
            <p:cNvPr id="1058" name="Google Shape;1058;p101"/>
            <p:cNvGrpSpPr/>
            <p:nvPr/>
          </p:nvGrpSpPr>
          <p:grpSpPr>
            <a:xfrm rot="536341">
              <a:off x="7867739" y="1111846"/>
              <a:ext cx="1138580" cy="618170"/>
              <a:chOff x="7844492" y="3873628"/>
              <a:chExt cx="3294525" cy="1788700"/>
            </a:xfrm>
          </p:grpSpPr>
          <p:pic>
            <p:nvPicPr>
              <p:cNvPr id="1059" name="Google Shape;1059;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60" name="Google Shape;1060;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61" name="Google Shape;1061;p101"/>
            <p:cNvGrpSpPr/>
            <p:nvPr/>
          </p:nvGrpSpPr>
          <p:grpSpPr>
            <a:xfrm rot="536341">
              <a:off x="8173026" y="1899432"/>
              <a:ext cx="1138580" cy="618170"/>
              <a:chOff x="7844492" y="3873628"/>
              <a:chExt cx="3294525" cy="1788700"/>
            </a:xfrm>
          </p:grpSpPr>
          <p:pic>
            <p:nvPicPr>
              <p:cNvPr id="1062" name="Google Shape;1062;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63" name="Google Shape;1063;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3</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64" name="Google Shape;1064;p101"/>
            <p:cNvGrpSpPr/>
            <p:nvPr/>
          </p:nvGrpSpPr>
          <p:grpSpPr>
            <a:xfrm rot="536341">
              <a:off x="8785605" y="1388990"/>
              <a:ext cx="1138580" cy="618170"/>
              <a:chOff x="7844492" y="3873628"/>
              <a:chExt cx="3294525" cy="1788700"/>
            </a:xfrm>
          </p:grpSpPr>
          <p:pic>
            <p:nvPicPr>
              <p:cNvPr id="1065" name="Google Shape;1065;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66" name="Google Shape;1066;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4</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67" name="Google Shape;1067;p101"/>
            <p:cNvGrpSpPr/>
            <p:nvPr/>
          </p:nvGrpSpPr>
          <p:grpSpPr>
            <a:xfrm rot="-1090371">
              <a:off x="9688543" y="2450069"/>
              <a:ext cx="1138721" cy="618247"/>
              <a:chOff x="7844492" y="3873628"/>
              <a:chExt cx="3294525" cy="1788700"/>
            </a:xfrm>
          </p:grpSpPr>
          <p:pic>
            <p:nvPicPr>
              <p:cNvPr id="1068" name="Google Shape;1068;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69" name="Google Shape;1069;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70" name="Google Shape;1070;p101"/>
            <p:cNvGrpSpPr/>
            <p:nvPr/>
          </p:nvGrpSpPr>
          <p:grpSpPr>
            <a:xfrm rot="536341">
              <a:off x="9435906" y="993795"/>
              <a:ext cx="1138580" cy="618170"/>
              <a:chOff x="7844492" y="3873628"/>
              <a:chExt cx="3294525" cy="1788700"/>
            </a:xfrm>
          </p:grpSpPr>
          <p:pic>
            <p:nvPicPr>
              <p:cNvPr id="1071" name="Google Shape;1071;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72" name="Google Shape;1072;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73" name="Google Shape;1073;p101"/>
            <p:cNvGrpSpPr/>
            <p:nvPr/>
          </p:nvGrpSpPr>
          <p:grpSpPr>
            <a:xfrm rot="536341">
              <a:off x="8587821" y="2544423"/>
              <a:ext cx="1138580" cy="618170"/>
              <a:chOff x="7844492" y="3873628"/>
              <a:chExt cx="3294525" cy="1788700"/>
            </a:xfrm>
          </p:grpSpPr>
          <p:pic>
            <p:nvPicPr>
              <p:cNvPr id="1074" name="Google Shape;1074;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75" name="Google Shape;1075;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5</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76" name="Google Shape;1076;p101"/>
            <p:cNvGrpSpPr/>
            <p:nvPr/>
          </p:nvGrpSpPr>
          <p:grpSpPr>
            <a:xfrm rot="-973663">
              <a:off x="9632954" y="1723329"/>
              <a:ext cx="1138825" cy="618303"/>
              <a:chOff x="7844492" y="3873628"/>
              <a:chExt cx="3294525" cy="1788700"/>
            </a:xfrm>
          </p:grpSpPr>
          <p:pic>
            <p:nvPicPr>
              <p:cNvPr id="1077" name="Google Shape;1077;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78" name="Google Shape;1078;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100</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sp>
          <p:nvSpPr>
            <p:cNvPr id="1079" name="Google Shape;1079;p101"/>
            <p:cNvSpPr/>
            <p:nvPr/>
          </p:nvSpPr>
          <p:spPr>
            <a:xfrm>
              <a:off x="7512004" y="500434"/>
              <a:ext cx="3698975" cy="3049900"/>
            </a:xfrm>
            <a:custGeom>
              <a:rect b="b" l="l" r="r" t="t"/>
              <a:pathLst>
                <a:path extrusionOk="0" h="121996" w="147959">
                  <a:moveTo>
                    <a:pt x="98504" y="1075"/>
                  </a:moveTo>
                  <a:cubicBezTo>
                    <a:pt x="79454" y="1075"/>
                    <a:pt x="60266" y="-1218"/>
                    <a:pt x="41354" y="1075"/>
                  </a:cubicBezTo>
                  <a:cubicBezTo>
                    <a:pt x="31454" y="2275"/>
                    <a:pt x="23403" y="10454"/>
                    <a:pt x="16351" y="17506"/>
                  </a:cubicBezTo>
                  <a:cubicBezTo>
                    <a:pt x="1975" y="31882"/>
                    <a:pt x="-3286" y="57185"/>
                    <a:pt x="2063" y="76799"/>
                  </a:cubicBezTo>
                  <a:cubicBezTo>
                    <a:pt x="4193" y="84611"/>
                    <a:pt x="3482" y="94290"/>
                    <a:pt x="9207" y="100016"/>
                  </a:cubicBezTo>
                  <a:cubicBezTo>
                    <a:pt x="18515" y="109326"/>
                    <a:pt x="32700" y="112217"/>
                    <a:pt x="45283" y="116090"/>
                  </a:cubicBezTo>
                  <a:cubicBezTo>
                    <a:pt x="50933" y="117829"/>
                    <a:pt x="56196" y="121152"/>
                    <a:pt x="62071" y="121805"/>
                  </a:cubicBezTo>
                  <a:cubicBezTo>
                    <a:pt x="68853" y="122559"/>
                    <a:pt x="75641" y="120342"/>
                    <a:pt x="82431" y="119661"/>
                  </a:cubicBezTo>
                  <a:cubicBezTo>
                    <a:pt x="88118" y="119091"/>
                    <a:pt x="94031" y="121046"/>
                    <a:pt x="99576" y="119661"/>
                  </a:cubicBezTo>
                  <a:cubicBezTo>
                    <a:pt x="103868" y="118588"/>
                    <a:pt x="107491" y="115605"/>
                    <a:pt x="111720" y="114304"/>
                  </a:cubicBezTo>
                  <a:cubicBezTo>
                    <a:pt x="119786" y="111822"/>
                    <a:pt x="130042" y="113127"/>
                    <a:pt x="136009" y="107160"/>
                  </a:cubicBezTo>
                  <a:cubicBezTo>
                    <a:pt x="142566" y="100603"/>
                    <a:pt x="141500" y="89424"/>
                    <a:pt x="143510" y="80371"/>
                  </a:cubicBezTo>
                  <a:cubicBezTo>
                    <a:pt x="145920" y="69521"/>
                    <a:pt x="150163" y="57598"/>
                    <a:pt x="146367" y="47152"/>
                  </a:cubicBezTo>
                  <a:cubicBezTo>
                    <a:pt x="140775" y="31761"/>
                    <a:pt x="128264" y="18427"/>
                    <a:pt x="114220" y="10005"/>
                  </a:cubicBezTo>
                  <a:cubicBezTo>
                    <a:pt x="108825" y="6770"/>
                    <a:pt x="104081" y="718"/>
                    <a:pt x="97790" y="718"/>
                  </a:cubicBezTo>
                </a:path>
              </a:pathLst>
            </a:custGeom>
            <a:noFill/>
            <a:ln cap="flat" cmpd="sng" w="28575">
              <a:solidFill>
                <a:srgbClr val="00AEF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080" name="Google Shape;1080;p101"/>
          <p:cNvGrpSpPr/>
          <p:nvPr/>
        </p:nvGrpSpPr>
        <p:grpSpPr>
          <a:xfrm>
            <a:off x="258217" y="2673091"/>
            <a:ext cx="4131150" cy="2661550"/>
            <a:chOff x="550193" y="1910253"/>
            <a:chExt cx="4131150" cy="2661550"/>
          </a:xfrm>
        </p:grpSpPr>
        <p:grpSp>
          <p:nvGrpSpPr>
            <p:cNvPr id="1081" name="Google Shape;1081;p101"/>
            <p:cNvGrpSpPr/>
            <p:nvPr/>
          </p:nvGrpSpPr>
          <p:grpSpPr>
            <a:xfrm rot="-877629">
              <a:off x="1043041" y="2917867"/>
              <a:ext cx="1138932" cy="618361"/>
              <a:chOff x="7844492" y="3873628"/>
              <a:chExt cx="3294525" cy="1788700"/>
            </a:xfrm>
          </p:grpSpPr>
          <p:pic>
            <p:nvPicPr>
              <p:cNvPr id="1082" name="Google Shape;1082;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83" name="Google Shape;1083;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84" name="Google Shape;1084;p101"/>
            <p:cNvGrpSpPr/>
            <p:nvPr/>
          </p:nvGrpSpPr>
          <p:grpSpPr>
            <a:xfrm rot="536341">
              <a:off x="2078064" y="2306321"/>
              <a:ext cx="1138580" cy="618170"/>
              <a:chOff x="7844492" y="3873628"/>
              <a:chExt cx="3294525" cy="1788700"/>
            </a:xfrm>
          </p:grpSpPr>
          <p:pic>
            <p:nvPicPr>
              <p:cNvPr id="1085" name="Google Shape;1085;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86" name="Google Shape;1086;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87" name="Google Shape;1087;p101"/>
            <p:cNvGrpSpPr/>
            <p:nvPr/>
          </p:nvGrpSpPr>
          <p:grpSpPr>
            <a:xfrm rot="536341">
              <a:off x="2383351" y="3093907"/>
              <a:ext cx="1138580" cy="618170"/>
              <a:chOff x="7844492" y="3873628"/>
              <a:chExt cx="3294525" cy="1788700"/>
            </a:xfrm>
          </p:grpSpPr>
          <p:pic>
            <p:nvPicPr>
              <p:cNvPr id="1088" name="Google Shape;1088;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89" name="Google Shape;1089;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3</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90" name="Google Shape;1090;p101"/>
            <p:cNvGrpSpPr/>
            <p:nvPr/>
          </p:nvGrpSpPr>
          <p:grpSpPr>
            <a:xfrm rot="536341">
              <a:off x="2995930" y="2583465"/>
              <a:ext cx="1138580" cy="618170"/>
              <a:chOff x="7844492" y="3873628"/>
              <a:chExt cx="3294525" cy="1788700"/>
            </a:xfrm>
          </p:grpSpPr>
          <p:pic>
            <p:nvPicPr>
              <p:cNvPr id="1091" name="Google Shape;1091;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92" name="Google Shape;1092;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4</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93" name="Google Shape;1093;p101"/>
            <p:cNvGrpSpPr/>
            <p:nvPr/>
          </p:nvGrpSpPr>
          <p:grpSpPr>
            <a:xfrm rot="536341">
              <a:off x="1110206" y="2160758"/>
              <a:ext cx="1138580" cy="618170"/>
              <a:chOff x="7844492" y="3873628"/>
              <a:chExt cx="3294525" cy="1788700"/>
            </a:xfrm>
          </p:grpSpPr>
          <p:pic>
            <p:nvPicPr>
              <p:cNvPr id="1094" name="Google Shape;1094;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95" name="Google Shape;1095;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96" name="Google Shape;1096;p101"/>
            <p:cNvGrpSpPr/>
            <p:nvPr/>
          </p:nvGrpSpPr>
          <p:grpSpPr>
            <a:xfrm rot="-722490">
              <a:off x="1504757" y="3594980"/>
              <a:ext cx="1138602" cy="618182"/>
              <a:chOff x="7844492" y="3873628"/>
              <a:chExt cx="3294525" cy="1788700"/>
            </a:xfrm>
          </p:grpSpPr>
          <p:pic>
            <p:nvPicPr>
              <p:cNvPr id="1097" name="Google Shape;1097;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098" name="Google Shape;1098;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7</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099" name="Google Shape;1099;p101"/>
            <p:cNvGrpSpPr/>
            <p:nvPr/>
          </p:nvGrpSpPr>
          <p:grpSpPr>
            <a:xfrm rot="536341">
              <a:off x="2798146" y="3738898"/>
              <a:ext cx="1138580" cy="618170"/>
              <a:chOff x="7844492" y="3873628"/>
              <a:chExt cx="3294525" cy="1788700"/>
            </a:xfrm>
          </p:grpSpPr>
          <p:pic>
            <p:nvPicPr>
              <p:cNvPr id="1100" name="Google Shape;1100;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01" name="Google Shape;1101;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5</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sp>
          <p:nvSpPr>
            <p:cNvPr id="1102" name="Google Shape;1102;p101"/>
            <p:cNvSpPr/>
            <p:nvPr/>
          </p:nvSpPr>
          <p:spPr>
            <a:xfrm>
              <a:off x="550193" y="1910253"/>
              <a:ext cx="4131150" cy="2661550"/>
            </a:xfrm>
            <a:custGeom>
              <a:rect b="b" l="l" r="r" t="t"/>
              <a:pathLst>
                <a:path extrusionOk="0" h="106462" w="165246">
                  <a:moveTo>
                    <a:pt x="80510" y="761"/>
                  </a:moveTo>
                  <a:cubicBezTo>
                    <a:pt x="64913" y="761"/>
                    <a:pt x="49316" y="761"/>
                    <a:pt x="33719" y="761"/>
                  </a:cubicBezTo>
                  <a:cubicBezTo>
                    <a:pt x="28356" y="761"/>
                    <a:pt x="22244" y="-1284"/>
                    <a:pt x="17645" y="1475"/>
                  </a:cubicBezTo>
                  <a:cubicBezTo>
                    <a:pt x="8054" y="7229"/>
                    <a:pt x="4421" y="20218"/>
                    <a:pt x="1929" y="31122"/>
                  </a:cubicBezTo>
                  <a:cubicBezTo>
                    <a:pt x="-830" y="43194"/>
                    <a:pt x="-311" y="56030"/>
                    <a:pt x="1572" y="68269"/>
                  </a:cubicBezTo>
                  <a:cubicBezTo>
                    <a:pt x="2464" y="74065"/>
                    <a:pt x="1372" y="80253"/>
                    <a:pt x="3358" y="85771"/>
                  </a:cubicBezTo>
                  <a:cubicBezTo>
                    <a:pt x="8817" y="100934"/>
                    <a:pt x="33375" y="97866"/>
                    <a:pt x="49078" y="101488"/>
                  </a:cubicBezTo>
                  <a:cubicBezTo>
                    <a:pt x="72750" y="106948"/>
                    <a:pt x="98311" y="108543"/>
                    <a:pt x="121944" y="102916"/>
                  </a:cubicBezTo>
                  <a:cubicBezTo>
                    <a:pt x="131159" y="100722"/>
                    <a:pt x="141741" y="101279"/>
                    <a:pt x="149448" y="95773"/>
                  </a:cubicBezTo>
                  <a:cubicBezTo>
                    <a:pt x="166548" y="83557"/>
                    <a:pt x="167986" y="54108"/>
                    <a:pt x="161949" y="33979"/>
                  </a:cubicBezTo>
                  <a:cubicBezTo>
                    <a:pt x="160563" y="29358"/>
                    <a:pt x="160577" y="24140"/>
                    <a:pt x="158020" y="20049"/>
                  </a:cubicBezTo>
                  <a:cubicBezTo>
                    <a:pt x="151270" y="9248"/>
                    <a:pt x="134939" y="8060"/>
                    <a:pt x="122301" y="6476"/>
                  </a:cubicBezTo>
                  <a:cubicBezTo>
                    <a:pt x="108146" y="4702"/>
                    <a:pt x="94062" y="1475"/>
                    <a:pt x="79796" y="1475"/>
                  </a:cubicBezTo>
                </a:path>
              </a:pathLst>
            </a:custGeom>
            <a:noFill/>
            <a:ln cap="flat" cmpd="sng" w="28575">
              <a:solidFill>
                <a:srgbClr val="00AEF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103" name="Google Shape;1103;p101"/>
          <p:cNvGrpSpPr/>
          <p:nvPr/>
        </p:nvGrpSpPr>
        <p:grpSpPr>
          <a:xfrm>
            <a:off x="5682420" y="3615142"/>
            <a:ext cx="3658575" cy="2814525"/>
            <a:chOff x="5682420" y="3615142"/>
            <a:chExt cx="3658575" cy="2814525"/>
          </a:xfrm>
        </p:grpSpPr>
        <p:grpSp>
          <p:nvGrpSpPr>
            <p:cNvPr id="1104" name="Google Shape;1104;p101"/>
            <p:cNvGrpSpPr/>
            <p:nvPr/>
          </p:nvGrpSpPr>
          <p:grpSpPr>
            <a:xfrm>
              <a:off x="5935043" y="3955277"/>
              <a:ext cx="3068166" cy="2338207"/>
              <a:chOff x="8375418" y="4046552"/>
              <a:chExt cx="3068166" cy="2338207"/>
            </a:xfrm>
          </p:grpSpPr>
          <p:grpSp>
            <p:nvGrpSpPr>
              <p:cNvPr id="1105" name="Google Shape;1105;p101"/>
              <p:cNvGrpSpPr/>
              <p:nvPr/>
            </p:nvGrpSpPr>
            <p:grpSpPr>
              <a:xfrm rot="536018">
                <a:off x="8416515" y="4249268"/>
                <a:ext cx="1138721" cy="618247"/>
                <a:chOff x="7844492" y="3873628"/>
                <a:chExt cx="3294525" cy="1788700"/>
              </a:xfrm>
            </p:grpSpPr>
            <p:pic>
              <p:nvPicPr>
                <p:cNvPr id="1106" name="Google Shape;1106;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07" name="Google Shape;1107;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08" name="Google Shape;1108;p101"/>
              <p:cNvGrpSpPr/>
              <p:nvPr/>
            </p:nvGrpSpPr>
            <p:grpSpPr>
              <a:xfrm rot="536018">
                <a:off x="8721802" y="5036855"/>
                <a:ext cx="1138721" cy="618247"/>
                <a:chOff x="7844492" y="3873628"/>
                <a:chExt cx="3294525" cy="1788700"/>
              </a:xfrm>
            </p:grpSpPr>
            <p:pic>
              <p:nvPicPr>
                <p:cNvPr id="1109" name="Google Shape;1109;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10" name="Google Shape;1110;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3</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11" name="Google Shape;1111;p101"/>
              <p:cNvGrpSpPr/>
              <p:nvPr/>
            </p:nvGrpSpPr>
            <p:grpSpPr>
              <a:xfrm rot="536018">
                <a:off x="9334381" y="4526413"/>
                <a:ext cx="1138721" cy="618247"/>
                <a:chOff x="7844492" y="3873628"/>
                <a:chExt cx="3294525" cy="1788700"/>
              </a:xfrm>
            </p:grpSpPr>
            <p:pic>
              <p:nvPicPr>
                <p:cNvPr id="1112" name="Google Shape;1112;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13" name="Google Shape;1113;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4</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14" name="Google Shape;1114;p101"/>
              <p:cNvGrpSpPr/>
              <p:nvPr/>
            </p:nvGrpSpPr>
            <p:grpSpPr>
              <a:xfrm rot="-1089927">
                <a:off x="10236833" y="5588019"/>
                <a:ext cx="1138753" cy="618264"/>
                <a:chOff x="7844492" y="3873628"/>
                <a:chExt cx="3294525" cy="1788700"/>
              </a:xfrm>
            </p:grpSpPr>
            <p:pic>
              <p:nvPicPr>
                <p:cNvPr id="1115" name="Google Shape;1115;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16" name="Google Shape;1116;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17" name="Google Shape;1117;p101"/>
              <p:cNvGrpSpPr/>
              <p:nvPr/>
            </p:nvGrpSpPr>
            <p:grpSpPr>
              <a:xfrm rot="536018">
                <a:off x="9984682" y="4131218"/>
                <a:ext cx="1138721" cy="618247"/>
                <a:chOff x="7844492" y="3873628"/>
                <a:chExt cx="3294525" cy="1788700"/>
              </a:xfrm>
            </p:grpSpPr>
            <p:pic>
              <p:nvPicPr>
                <p:cNvPr id="1118" name="Google Shape;1118;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19" name="Google Shape;1119;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20" name="Google Shape;1120;p101"/>
              <p:cNvGrpSpPr/>
              <p:nvPr/>
            </p:nvGrpSpPr>
            <p:grpSpPr>
              <a:xfrm rot="536018">
                <a:off x="9136598" y="5681846"/>
                <a:ext cx="1138721" cy="618247"/>
                <a:chOff x="7844492" y="3873628"/>
                <a:chExt cx="3294525" cy="1788700"/>
              </a:xfrm>
            </p:grpSpPr>
            <p:pic>
              <p:nvPicPr>
                <p:cNvPr id="1121" name="Google Shape;1121;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22" name="Google Shape;1122;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5</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23" name="Google Shape;1123;p101"/>
              <p:cNvGrpSpPr/>
              <p:nvPr/>
            </p:nvGrpSpPr>
            <p:grpSpPr>
              <a:xfrm rot="-973485">
                <a:off x="10181324" y="4861005"/>
                <a:ext cx="1138874" cy="618330"/>
                <a:chOff x="7844492" y="3873628"/>
                <a:chExt cx="3294525" cy="1788700"/>
              </a:xfrm>
            </p:grpSpPr>
            <p:pic>
              <p:nvPicPr>
                <p:cNvPr id="1124" name="Google Shape;1124;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25" name="Google Shape;1125;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100</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sp>
          <p:nvSpPr>
            <p:cNvPr id="1126" name="Google Shape;1126;p101"/>
            <p:cNvSpPr/>
            <p:nvPr/>
          </p:nvSpPr>
          <p:spPr>
            <a:xfrm>
              <a:off x="5682420" y="3615142"/>
              <a:ext cx="3658575" cy="2814525"/>
            </a:xfrm>
            <a:custGeom>
              <a:rect b="b" l="l" r="r" t="t"/>
              <a:pathLst>
                <a:path extrusionOk="0" h="112581" w="146343">
                  <a:moveTo>
                    <a:pt x="54070" y="1066"/>
                  </a:moveTo>
                  <a:cubicBezTo>
                    <a:pt x="44153" y="1066"/>
                    <a:pt x="32312" y="-2443"/>
                    <a:pt x="24424" y="3567"/>
                  </a:cubicBezTo>
                  <a:cubicBezTo>
                    <a:pt x="11404" y="13487"/>
                    <a:pt x="7744" y="32474"/>
                    <a:pt x="4778" y="48572"/>
                  </a:cubicBezTo>
                  <a:cubicBezTo>
                    <a:pt x="2552" y="60653"/>
                    <a:pt x="-3358" y="74639"/>
                    <a:pt x="2635" y="85363"/>
                  </a:cubicBezTo>
                  <a:cubicBezTo>
                    <a:pt x="6706" y="92648"/>
                    <a:pt x="13485" y="98990"/>
                    <a:pt x="21209" y="102150"/>
                  </a:cubicBezTo>
                  <a:cubicBezTo>
                    <a:pt x="27174" y="104590"/>
                    <a:pt x="34026" y="104041"/>
                    <a:pt x="40140" y="106079"/>
                  </a:cubicBezTo>
                  <a:cubicBezTo>
                    <a:pt x="45641" y="107913"/>
                    <a:pt x="50932" y="110441"/>
                    <a:pt x="56571" y="111794"/>
                  </a:cubicBezTo>
                  <a:cubicBezTo>
                    <a:pt x="65382" y="113909"/>
                    <a:pt x="74682" y="111061"/>
                    <a:pt x="83717" y="110366"/>
                  </a:cubicBezTo>
                  <a:cubicBezTo>
                    <a:pt x="97743" y="109288"/>
                    <a:pt x="113883" y="115594"/>
                    <a:pt x="125865" y="108223"/>
                  </a:cubicBezTo>
                  <a:cubicBezTo>
                    <a:pt x="133179" y="103723"/>
                    <a:pt x="140241" y="97687"/>
                    <a:pt x="144081" y="90006"/>
                  </a:cubicBezTo>
                  <a:cubicBezTo>
                    <a:pt x="148236" y="81697"/>
                    <a:pt x="145621" y="71158"/>
                    <a:pt x="143367" y="62145"/>
                  </a:cubicBezTo>
                  <a:cubicBezTo>
                    <a:pt x="140159" y="49316"/>
                    <a:pt x="137903" y="35157"/>
                    <a:pt x="129437" y="24998"/>
                  </a:cubicBezTo>
                  <a:cubicBezTo>
                    <a:pt x="112780" y="5011"/>
                    <a:pt x="81160" y="1066"/>
                    <a:pt x="55142" y="1066"/>
                  </a:cubicBezTo>
                </a:path>
              </a:pathLst>
            </a:custGeom>
            <a:noFill/>
            <a:ln cap="flat" cmpd="sng" w="28575">
              <a:solidFill>
                <a:srgbClr val="00AEF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127" name="Google Shape;1127;p101"/>
          <p:cNvGrpSpPr/>
          <p:nvPr/>
        </p:nvGrpSpPr>
        <p:grpSpPr>
          <a:xfrm rot="322649">
            <a:off x="9235548" y="3756079"/>
            <a:ext cx="1138988" cy="618392"/>
            <a:chOff x="7844492" y="3873628"/>
            <a:chExt cx="3294525" cy="1788700"/>
          </a:xfrm>
        </p:grpSpPr>
        <p:pic>
          <p:nvPicPr>
            <p:cNvPr id="1128" name="Google Shape;1128;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29" name="Google Shape;1129;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30" name="Google Shape;1130;p101"/>
          <p:cNvGrpSpPr/>
          <p:nvPr/>
        </p:nvGrpSpPr>
        <p:grpSpPr>
          <a:xfrm rot="322649">
            <a:off x="5961510" y="1962267"/>
            <a:ext cx="1138988" cy="618392"/>
            <a:chOff x="7844492" y="3873628"/>
            <a:chExt cx="3294525" cy="1788700"/>
          </a:xfrm>
        </p:grpSpPr>
        <p:pic>
          <p:nvPicPr>
            <p:cNvPr id="1131" name="Google Shape;1131;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32" name="Google Shape;1132;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33" name="Google Shape;1133;p101"/>
          <p:cNvGrpSpPr/>
          <p:nvPr/>
        </p:nvGrpSpPr>
        <p:grpSpPr>
          <a:xfrm rot="-1694003">
            <a:off x="9688800" y="5383793"/>
            <a:ext cx="1138650" cy="618209"/>
            <a:chOff x="7844492" y="3873628"/>
            <a:chExt cx="3294525" cy="1788700"/>
          </a:xfrm>
        </p:grpSpPr>
        <p:pic>
          <p:nvPicPr>
            <p:cNvPr id="1134" name="Google Shape;1134;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35" name="Google Shape;1135;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sp>
        <p:nvSpPr>
          <p:cNvPr id="1136" name="Google Shape;1136;p101"/>
          <p:cNvSpPr txBox="1"/>
          <p:nvPr/>
        </p:nvSpPr>
        <p:spPr>
          <a:xfrm>
            <a:off x="548775" y="872175"/>
            <a:ext cx="3858900" cy="130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2400">
                <a:solidFill>
                  <a:srgbClr val="00B0F0"/>
                </a:solidFill>
                <a:latin typeface="Work Sans"/>
                <a:ea typeface="Work Sans"/>
                <a:cs typeface="Work Sans"/>
                <a:sym typeface="Work Sans"/>
              </a:rPr>
              <a:t>Step 1. </a:t>
            </a:r>
            <a:r>
              <a:rPr b="1" i="0" lang="en-US" sz="2400" u="none" cap="none" strike="noStrike">
                <a:solidFill>
                  <a:srgbClr val="00B0F0"/>
                </a:solidFill>
                <a:latin typeface="Work Sans"/>
                <a:ea typeface="Work Sans"/>
                <a:cs typeface="Work Sans"/>
                <a:sym typeface="Work Sans"/>
              </a:rPr>
              <a:t>Which ideas are similar? Which ideas can be combined into one bigger, better idea?</a:t>
            </a:r>
            <a:endParaRPr b="1" i="0" sz="2400" u="none" cap="none" strike="noStrike">
              <a:solidFill>
                <a:srgbClr val="00B0F0"/>
              </a:solidFill>
              <a:latin typeface="Work Sans"/>
              <a:ea typeface="Work Sans"/>
              <a:cs typeface="Work Sans"/>
              <a:sym typeface="Work Sans"/>
            </a:endParaRPr>
          </a:p>
        </p:txBody>
      </p:sp>
      <p:grpSp>
        <p:nvGrpSpPr>
          <p:cNvPr id="1137" name="Google Shape;1137;p101"/>
          <p:cNvGrpSpPr/>
          <p:nvPr/>
        </p:nvGrpSpPr>
        <p:grpSpPr>
          <a:xfrm rot="-1090371">
            <a:off x="10683606" y="523869"/>
            <a:ext cx="1138721" cy="618247"/>
            <a:chOff x="7844492" y="3873628"/>
            <a:chExt cx="3294525" cy="1788700"/>
          </a:xfrm>
        </p:grpSpPr>
        <p:pic>
          <p:nvPicPr>
            <p:cNvPr id="1138" name="Google Shape;1138;p101"/>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39" name="Google Shape;1139;p101"/>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sp>
        <p:nvSpPr>
          <p:cNvPr id="1140" name="Google Shape;1140;p101"/>
          <p:cNvSpPr txBox="1"/>
          <p:nvPr/>
        </p:nvSpPr>
        <p:spPr>
          <a:xfrm>
            <a:off x="606133" y="5375486"/>
            <a:ext cx="3858900" cy="130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2400" u="none" cap="none" strike="noStrike">
                <a:solidFill>
                  <a:srgbClr val="00B0F0"/>
                </a:solidFill>
                <a:latin typeface="Work Sans"/>
                <a:ea typeface="Work Sans"/>
                <a:cs typeface="Work Sans"/>
                <a:sym typeface="Work Sans"/>
              </a:rPr>
              <a:t>Step 2. Try to formulate 3 combined ideas and also make it understandable.</a:t>
            </a:r>
            <a:endParaRPr b="1" i="0" sz="2400" u="none" cap="none" strike="noStrike">
              <a:solidFill>
                <a:srgbClr val="00B0F0"/>
              </a:solidFill>
              <a:latin typeface="Work Sans"/>
              <a:ea typeface="Work Sans"/>
              <a:cs typeface="Work Sans"/>
              <a:sym typeface="Work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102"/>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147" name="Google Shape;1147;p102"/>
          <p:cNvSpPr txBox="1"/>
          <p:nvPr/>
        </p:nvSpPr>
        <p:spPr>
          <a:xfrm>
            <a:off x="1168225" y="1408175"/>
            <a:ext cx="90531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2 : DESIGN | Activity 2-5</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WHAT IS THE SOLUTION? </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BM Plex Sans"/>
                <a:ea typeface="IBM Plex Sans"/>
                <a:cs typeface="IBM Plex Sans"/>
                <a:sym typeface="IBM Plex Sans"/>
              </a:rPr>
              <a:t>Solution summary</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1148" name="Google Shape;1148;p102"/>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03"/>
          <p:cNvSpPr txBox="1"/>
          <p:nvPr/>
        </p:nvSpPr>
        <p:spPr>
          <a:xfrm>
            <a:off x="1363725" y="2369248"/>
            <a:ext cx="94590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400"/>
              </a:spcBef>
              <a:spcAft>
                <a:spcPts val="0"/>
              </a:spcAft>
              <a:buClr>
                <a:schemeClr val="dk1"/>
              </a:buClr>
              <a:buSzPts val="1100"/>
              <a:buFont typeface="Arial"/>
              <a:buNone/>
            </a:pPr>
            <a:r>
              <a:rPr b="1" i="0" lang="en-US" sz="4800" u="none" cap="none" strike="noStrike">
                <a:solidFill>
                  <a:srgbClr val="222222"/>
                </a:solidFill>
                <a:latin typeface="IBM Plex Sans"/>
                <a:ea typeface="IBM Plex Sans"/>
                <a:cs typeface="IBM Plex Sans"/>
                <a:sym typeface="IBM Plex Sans"/>
              </a:rPr>
              <a:t>Adding </a:t>
            </a:r>
            <a:r>
              <a:rPr b="1" i="0" lang="en-US" sz="4800" u="sng" cap="none" strike="noStrike">
                <a:solidFill>
                  <a:srgbClr val="00AEFD"/>
                </a:solidFill>
                <a:latin typeface="IBM Plex Sans"/>
                <a:ea typeface="IBM Plex Sans"/>
                <a:cs typeface="IBM Plex Sans"/>
                <a:sym typeface="IBM Plex Sans"/>
              </a:rPr>
              <a:t>detail to ideas</a:t>
            </a:r>
            <a:r>
              <a:rPr b="1" i="0" lang="en-US" sz="4800" u="none" cap="none" strike="noStrike">
                <a:solidFill>
                  <a:srgbClr val="222222"/>
                </a:solidFill>
                <a:latin typeface="IBM Plex Sans"/>
                <a:ea typeface="IBM Plex Sans"/>
                <a:cs typeface="IBM Plex Sans"/>
                <a:sym typeface="IBM Plex Sans"/>
              </a:rPr>
              <a:t> helps </a:t>
            </a:r>
            <a:r>
              <a:rPr b="1" i="0" lang="en-US" sz="4800" u="sng" cap="none" strike="noStrike">
                <a:solidFill>
                  <a:srgbClr val="00B0F0"/>
                </a:solidFill>
                <a:latin typeface="IBM Plex Sans"/>
                <a:ea typeface="IBM Plex Sans"/>
                <a:cs typeface="IBM Plex Sans"/>
                <a:sym typeface="IBM Plex Sans"/>
              </a:rPr>
              <a:t>others understand</a:t>
            </a:r>
            <a:r>
              <a:rPr b="1" i="0" lang="en-US" sz="4800" u="sng" cap="none" strike="noStrike">
                <a:solidFill>
                  <a:srgbClr val="00AEFD"/>
                </a:solidFill>
                <a:latin typeface="IBM Plex Sans"/>
                <a:ea typeface="IBM Plex Sans"/>
                <a:cs typeface="IBM Plex Sans"/>
                <a:sym typeface="IBM Plex Sans"/>
              </a:rPr>
              <a:t> them</a:t>
            </a:r>
            <a:r>
              <a:rPr b="1" i="0" lang="en-US" sz="4800" u="none" cap="none" strike="noStrike">
                <a:solidFill>
                  <a:srgbClr val="222222"/>
                </a:solidFill>
                <a:latin typeface="IBM Plex Sans"/>
                <a:ea typeface="IBM Plex Sans"/>
                <a:cs typeface="IBM Plex Sans"/>
                <a:sym typeface="IBM Plex Sans"/>
              </a:rPr>
              <a:t> and provide better feedback.</a:t>
            </a:r>
            <a:endParaRPr b="1" i="0" sz="4800" u="none" cap="none" strike="noStrike">
              <a:solidFill>
                <a:srgbClr val="222222"/>
              </a:solidFill>
              <a:latin typeface="IBM Plex Sans"/>
              <a:ea typeface="IBM Plex Sans"/>
              <a:cs typeface="IBM Plex Sans"/>
              <a:sym typeface="IBM Plex Sans"/>
            </a:endParaRPr>
          </a:p>
          <a:p>
            <a:pPr indent="0" lvl="0" marL="0" marR="0" rtl="0" algn="l">
              <a:lnSpc>
                <a:spcPct val="115000"/>
              </a:lnSpc>
              <a:spcBef>
                <a:spcPts val="1400"/>
              </a:spcBef>
              <a:spcAft>
                <a:spcPts val="0"/>
              </a:spcAft>
              <a:buClr>
                <a:schemeClr val="dk1"/>
              </a:buClr>
              <a:buSzPts val="1100"/>
              <a:buFont typeface="Arial"/>
              <a:buNone/>
            </a:pPr>
            <a:r>
              <a:t/>
            </a:r>
            <a:endParaRPr b="1" i="0" sz="4800" u="none" cap="none" strike="noStrike">
              <a:solidFill>
                <a:srgbClr val="222222"/>
              </a:solidFill>
              <a:latin typeface="IBM Plex Sans"/>
              <a:ea typeface="IBM Plex Sans"/>
              <a:cs typeface="IBM Plex Sans"/>
              <a:sym typeface="IBM Plex Sans"/>
            </a:endParaRPr>
          </a:p>
          <a:p>
            <a:pPr indent="0" lvl="0" marL="0" marR="0" rtl="0" algn="l">
              <a:lnSpc>
                <a:spcPct val="115000"/>
              </a:lnSpc>
              <a:spcBef>
                <a:spcPts val="1400"/>
              </a:spcBef>
              <a:spcAft>
                <a:spcPts val="0"/>
              </a:spcAft>
              <a:buClr>
                <a:schemeClr val="dk1"/>
              </a:buClr>
              <a:buSzPts val="1100"/>
              <a:buFont typeface="Arial"/>
              <a:buNone/>
            </a:pPr>
            <a:r>
              <a:t/>
            </a:r>
            <a:endParaRPr b="1" i="0" sz="4800" u="none" cap="none" strike="noStrike">
              <a:solidFill>
                <a:srgbClr val="222222"/>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1155" name="Google Shape;1155;p103"/>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2-5</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SOLUTION SUMMARY</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grpSp>
        <p:nvGrpSpPr>
          <p:cNvPr id="1160" name="Google Shape;1160;p104"/>
          <p:cNvGrpSpPr/>
          <p:nvPr/>
        </p:nvGrpSpPr>
        <p:grpSpPr>
          <a:xfrm>
            <a:off x="8402903" y="2438084"/>
            <a:ext cx="3183708" cy="2625049"/>
            <a:chOff x="7512004" y="500434"/>
            <a:chExt cx="3698975" cy="3049900"/>
          </a:xfrm>
        </p:grpSpPr>
        <p:grpSp>
          <p:nvGrpSpPr>
            <p:cNvPr id="1161" name="Google Shape;1161;p104"/>
            <p:cNvGrpSpPr/>
            <p:nvPr/>
          </p:nvGrpSpPr>
          <p:grpSpPr>
            <a:xfrm rot="536341">
              <a:off x="7867739" y="1111846"/>
              <a:ext cx="1138580" cy="618170"/>
              <a:chOff x="7844492" y="3873628"/>
              <a:chExt cx="3294525" cy="1788700"/>
            </a:xfrm>
          </p:grpSpPr>
          <p:pic>
            <p:nvPicPr>
              <p:cNvPr id="1162" name="Google Shape;1162;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63" name="Google Shape;1163;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64" name="Google Shape;1164;p104"/>
            <p:cNvGrpSpPr/>
            <p:nvPr/>
          </p:nvGrpSpPr>
          <p:grpSpPr>
            <a:xfrm rot="536341">
              <a:off x="8173026" y="1899432"/>
              <a:ext cx="1138580" cy="618170"/>
              <a:chOff x="7844492" y="3873628"/>
              <a:chExt cx="3294525" cy="1788700"/>
            </a:xfrm>
          </p:grpSpPr>
          <p:pic>
            <p:nvPicPr>
              <p:cNvPr id="1165" name="Google Shape;1165;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66" name="Google Shape;1166;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3</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67" name="Google Shape;1167;p104"/>
            <p:cNvGrpSpPr/>
            <p:nvPr/>
          </p:nvGrpSpPr>
          <p:grpSpPr>
            <a:xfrm rot="536341">
              <a:off x="8785605" y="1388990"/>
              <a:ext cx="1138580" cy="618170"/>
              <a:chOff x="7844492" y="3873628"/>
              <a:chExt cx="3294525" cy="1788700"/>
            </a:xfrm>
          </p:grpSpPr>
          <p:pic>
            <p:nvPicPr>
              <p:cNvPr id="1168" name="Google Shape;1168;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69" name="Google Shape;1169;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4</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70" name="Google Shape;1170;p104"/>
            <p:cNvGrpSpPr/>
            <p:nvPr/>
          </p:nvGrpSpPr>
          <p:grpSpPr>
            <a:xfrm rot="-1090371">
              <a:off x="9688543" y="2450069"/>
              <a:ext cx="1138721" cy="618247"/>
              <a:chOff x="7844492" y="3873628"/>
              <a:chExt cx="3294525" cy="1788700"/>
            </a:xfrm>
          </p:grpSpPr>
          <p:pic>
            <p:nvPicPr>
              <p:cNvPr id="1171" name="Google Shape;1171;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72" name="Google Shape;1172;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73" name="Google Shape;1173;p104"/>
            <p:cNvGrpSpPr/>
            <p:nvPr/>
          </p:nvGrpSpPr>
          <p:grpSpPr>
            <a:xfrm rot="536341">
              <a:off x="9435906" y="993795"/>
              <a:ext cx="1138580" cy="618170"/>
              <a:chOff x="7844492" y="3873628"/>
              <a:chExt cx="3294525" cy="1788700"/>
            </a:xfrm>
          </p:grpSpPr>
          <p:pic>
            <p:nvPicPr>
              <p:cNvPr id="1174" name="Google Shape;1174;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75" name="Google Shape;1175;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76" name="Google Shape;1176;p104"/>
            <p:cNvGrpSpPr/>
            <p:nvPr/>
          </p:nvGrpSpPr>
          <p:grpSpPr>
            <a:xfrm rot="536341">
              <a:off x="8587821" y="2544423"/>
              <a:ext cx="1138580" cy="618170"/>
              <a:chOff x="7844492" y="3873628"/>
              <a:chExt cx="3294525" cy="1788700"/>
            </a:xfrm>
          </p:grpSpPr>
          <p:pic>
            <p:nvPicPr>
              <p:cNvPr id="1177" name="Google Shape;1177;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78" name="Google Shape;1178;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5</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79" name="Google Shape;1179;p104"/>
            <p:cNvGrpSpPr/>
            <p:nvPr/>
          </p:nvGrpSpPr>
          <p:grpSpPr>
            <a:xfrm rot="-973663">
              <a:off x="9632954" y="1723329"/>
              <a:ext cx="1138825" cy="618303"/>
              <a:chOff x="7844492" y="3873628"/>
              <a:chExt cx="3294525" cy="1788700"/>
            </a:xfrm>
          </p:grpSpPr>
          <p:pic>
            <p:nvPicPr>
              <p:cNvPr id="1180" name="Google Shape;1180;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81" name="Google Shape;1181;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100</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sp>
          <p:nvSpPr>
            <p:cNvPr id="1182" name="Google Shape;1182;p104"/>
            <p:cNvSpPr/>
            <p:nvPr/>
          </p:nvSpPr>
          <p:spPr>
            <a:xfrm>
              <a:off x="7512004" y="500434"/>
              <a:ext cx="3698975" cy="3049900"/>
            </a:xfrm>
            <a:custGeom>
              <a:rect b="b" l="l" r="r" t="t"/>
              <a:pathLst>
                <a:path extrusionOk="0" h="121996" w="147959">
                  <a:moveTo>
                    <a:pt x="98504" y="1075"/>
                  </a:moveTo>
                  <a:cubicBezTo>
                    <a:pt x="79454" y="1075"/>
                    <a:pt x="60266" y="-1218"/>
                    <a:pt x="41354" y="1075"/>
                  </a:cubicBezTo>
                  <a:cubicBezTo>
                    <a:pt x="31454" y="2275"/>
                    <a:pt x="23403" y="10454"/>
                    <a:pt x="16351" y="17506"/>
                  </a:cubicBezTo>
                  <a:cubicBezTo>
                    <a:pt x="1975" y="31882"/>
                    <a:pt x="-3286" y="57185"/>
                    <a:pt x="2063" y="76799"/>
                  </a:cubicBezTo>
                  <a:cubicBezTo>
                    <a:pt x="4193" y="84611"/>
                    <a:pt x="3482" y="94290"/>
                    <a:pt x="9207" y="100016"/>
                  </a:cubicBezTo>
                  <a:cubicBezTo>
                    <a:pt x="18515" y="109326"/>
                    <a:pt x="32700" y="112217"/>
                    <a:pt x="45283" y="116090"/>
                  </a:cubicBezTo>
                  <a:cubicBezTo>
                    <a:pt x="50933" y="117829"/>
                    <a:pt x="56196" y="121152"/>
                    <a:pt x="62071" y="121805"/>
                  </a:cubicBezTo>
                  <a:cubicBezTo>
                    <a:pt x="68853" y="122559"/>
                    <a:pt x="75641" y="120342"/>
                    <a:pt x="82431" y="119661"/>
                  </a:cubicBezTo>
                  <a:cubicBezTo>
                    <a:pt x="88118" y="119091"/>
                    <a:pt x="94031" y="121046"/>
                    <a:pt x="99576" y="119661"/>
                  </a:cubicBezTo>
                  <a:cubicBezTo>
                    <a:pt x="103868" y="118588"/>
                    <a:pt x="107491" y="115605"/>
                    <a:pt x="111720" y="114304"/>
                  </a:cubicBezTo>
                  <a:cubicBezTo>
                    <a:pt x="119786" y="111822"/>
                    <a:pt x="130042" y="113127"/>
                    <a:pt x="136009" y="107160"/>
                  </a:cubicBezTo>
                  <a:cubicBezTo>
                    <a:pt x="142566" y="100603"/>
                    <a:pt x="141500" y="89424"/>
                    <a:pt x="143510" y="80371"/>
                  </a:cubicBezTo>
                  <a:cubicBezTo>
                    <a:pt x="145920" y="69521"/>
                    <a:pt x="150163" y="57598"/>
                    <a:pt x="146367" y="47152"/>
                  </a:cubicBezTo>
                  <a:cubicBezTo>
                    <a:pt x="140775" y="31761"/>
                    <a:pt x="128264" y="18427"/>
                    <a:pt x="114220" y="10005"/>
                  </a:cubicBezTo>
                  <a:cubicBezTo>
                    <a:pt x="108825" y="6770"/>
                    <a:pt x="104081" y="718"/>
                    <a:pt x="97790" y="718"/>
                  </a:cubicBezTo>
                </a:path>
              </a:pathLst>
            </a:custGeom>
            <a:noFill/>
            <a:ln cap="flat" cmpd="sng" w="28575">
              <a:solidFill>
                <a:srgbClr val="00AEF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183" name="Google Shape;1183;p104"/>
          <p:cNvGrpSpPr/>
          <p:nvPr/>
        </p:nvGrpSpPr>
        <p:grpSpPr>
          <a:xfrm>
            <a:off x="550222" y="2605210"/>
            <a:ext cx="3555681" cy="2290796"/>
            <a:chOff x="550193" y="1910253"/>
            <a:chExt cx="4131150" cy="2661550"/>
          </a:xfrm>
        </p:grpSpPr>
        <p:grpSp>
          <p:nvGrpSpPr>
            <p:cNvPr id="1184" name="Google Shape;1184;p104"/>
            <p:cNvGrpSpPr/>
            <p:nvPr/>
          </p:nvGrpSpPr>
          <p:grpSpPr>
            <a:xfrm rot="-877629">
              <a:off x="1043041" y="2917867"/>
              <a:ext cx="1138932" cy="618361"/>
              <a:chOff x="7844492" y="3873628"/>
              <a:chExt cx="3294525" cy="1788700"/>
            </a:xfrm>
          </p:grpSpPr>
          <p:pic>
            <p:nvPicPr>
              <p:cNvPr id="1185" name="Google Shape;1185;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86" name="Google Shape;1186;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87" name="Google Shape;1187;p104"/>
            <p:cNvGrpSpPr/>
            <p:nvPr/>
          </p:nvGrpSpPr>
          <p:grpSpPr>
            <a:xfrm rot="536341">
              <a:off x="2078064" y="2306321"/>
              <a:ext cx="1138580" cy="618170"/>
              <a:chOff x="7844492" y="3873628"/>
              <a:chExt cx="3294525" cy="1788700"/>
            </a:xfrm>
          </p:grpSpPr>
          <p:pic>
            <p:nvPicPr>
              <p:cNvPr id="1188" name="Google Shape;1188;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89" name="Google Shape;1189;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90" name="Google Shape;1190;p104"/>
            <p:cNvGrpSpPr/>
            <p:nvPr/>
          </p:nvGrpSpPr>
          <p:grpSpPr>
            <a:xfrm rot="536341">
              <a:off x="2383351" y="3093907"/>
              <a:ext cx="1138580" cy="618170"/>
              <a:chOff x="7844492" y="3873628"/>
              <a:chExt cx="3294525" cy="1788700"/>
            </a:xfrm>
          </p:grpSpPr>
          <p:pic>
            <p:nvPicPr>
              <p:cNvPr id="1191" name="Google Shape;1191;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92" name="Google Shape;1192;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3</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93" name="Google Shape;1193;p104"/>
            <p:cNvGrpSpPr/>
            <p:nvPr/>
          </p:nvGrpSpPr>
          <p:grpSpPr>
            <a:xfrm rot="536341">
              <a:off x="2995930" y="2583465"/>
              <a:ext cx="1138580" cy="618170"/>
              <a:chOff x="7844492" y="3873628"/>
              <a:chExt cx="3294525" cy="1788700"/>
            </a:xfrm>
          </p:grpSpPr>
          <p:pic>
            <p:nvPicPr>
              <p:cNvPr id="1194" name="Google Shape;1194;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95" name="Google Shape;1195;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4</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96" name="Google Shape;1196;p104"/>
            <p:cNvGrpSpPr/>
            <p:nvPr/>
          </p:nvGrpSpPr>
          <p:grpSpPr>
            <a:xfrm rot="536341">
              <a:off x="1110206" y="2160758"/>
              <a:ext cx="1138580" cy="618170"/>
              <a:chOff x="7844492" y="3873628"/>
              <a:chExt cx="3294525" cy="1788700"/>
            </a:xfrm>
          </p:grpSpPr>
          <p:pic>
            <p:nvPicPr>
              <p:cNvPr id="1197" name="Google Shape;1197;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198" name="Google Shape;1198;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199" name="Google Shape;1199;p104"/>
            <p:cNvGrpSpPr/>
            <p:nvPr/>
          </p:nvGrpSpPr>
          <p:grpSpPr>
            <a:xfrm rot="-722490">
              <a:off x="1504757" y="3594980"/>
              <a:ext cx="1138602" cy="618182"/>
              <a:chOff x="7844492" y="3873628"/>
              <a:chExt cx="3294525" cy="1788700"/>
            </a:xfrm>
          </p:grpSpPr>
          <p:pic>
            <p:nvPicPr>
              <p:cNvPr id="1200" name="Google Shape;1200;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01" name="Google Shape;1201;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7</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202" name="Google Shape;1202;p104"/>
            <p:cNvGrpSpPr/>
            <p:nvPr/>
          </p:nvGrpSpPr>
          <p:grpSpPr>
            <a:xfrm rot="536341">
              <a:off x="2798146" y="3738898"/>
              <a:ext cx="1138580" cy="618170"/>
              <a:chOff x="7844492" y="3873628"/>
              <a:chExt cx="3294525" cy="1788700"/>
            </a:xfrm>
          </p:grpSpPr>
          <p:pic>
            <p:nvPicPr>
              <p:cNvPr id="1203" name="Google Shape;1203;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04" name="Google Shape;1204;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5</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sp>
          <p:nvSpPr>
            <p:cNvPr id="1205" name="Google Shape;1205;p104"/>
            <p:cNvSpPr/>
            <p:nvPr/>
          </p:nvSpPr>
          <p:spPr>
            <a:xfrm>
              <a:off x="550193" y="1910253"/>
              <a:ext cx="4131150" cy="2661550"/>
            </a:xfrm>
            <a:custGeom>
              <a:rect b="b" l="l" r="r" t="t"/>
              <a:pathLst>
                <a:path extrusionOk="0" h="106462" w="165246">
                  <a:moveTo>
                    <a:pt x="80510" y="761"/>
                  </a:moveTo>
                  <a:cubicBezTo>
                    <a:pt x="64913" y="761"/>
                    <a:pt x="49316" y="761"/>
                    <a:pt x="33719" y="761"/>
                  </a:cubicBezTo>
                  <a:cubicBezTo>
                    <a:pt x="28356" y="761"/>
                    <a:pt x="22244" y="-1284"/>
                    <a:pt x="17645" y="1475"/>
                  </a:cubicBezTo>
                  <a:cubicBezTo>
                    <a:pt x="8054" y="7229"/>
                    <a:pt x="4421" y="20218"/>
                    <a:pt x="1929" y="31122"/>
                  </a:cubicBezTo>
                  <a:cubicBezTo>
                    <a:pt x="-830" y="43194"/>
                    <a:pt x="-311" y="56030"/>
                    <a:pt x="1572" y="68269"/>
                  </a:cubicBezTo>
                  <a:cubicBezTo>
                    <a:pt x="2464" y="74065"/>
                    <a:pt x="1372" y="80253"/>
                    <a:pt x="3358" y="85771"/>
                  </a:cubicBezTo>
                  <a:cubicBezTo>
                    <a:pt x="8817" y="100934"/>
                    <a:pt x="33375" y="97866"/>
                    <a:pt x="49078" y="101488"/>
                  </a:cubicBezTo>
                  <a:cubicBezTo>
                    <a:pt x="72750" y="106948"/>
                    <a:pt x="98311" y="108543"/>
                    <a:pt x="121944" y="102916"/>
                  </a:cubicBezTo>
                  <a:cubicBezTo>
                    <a:pt x="131159" y="100722"/>
                    <a:pt x="141741" y="101279"/>
                    <a:pt x="149448" y="95773"/>
                  </a:cubicBezTo>
                  <a:cubicBezTo>
                    <a:pt x="166548" y="83557"/>
                    <a:pt x="167986" y="54108"/>
                    <a:pt x="161949" y="33979"/>
                  </a:cubicBezTo>
                  <a:cubicBezTo>
                    <a:pt x="160563" y="29358"/>
                    <a:pt x="160577" y="24140"/>
                    <a:pt x="158020" y="20049"/>
                  </a:cubicBezTo>
                  <a:cubicBezTo>
                    <a:pt x="151270" y="9248"/>
                    <a:pt x="134939" y="8060"/>
                    <a:pt x="122301" y="6476"/>
                  </a:cubicBezTo>
                  <a:cubicBezTo>
                    <a:pt x="108146" y="4702"/>
                    <a:pt x="94062" y="1475"/>
                    <a:pt x="79796" y="1475"/>
                  </a:cubicBezTo>
                </a:path>
              </a:pathLst>
            </a:custGeom>
            <a:noFill/>
            <a:ln cap="flat" cmpd="sng" w="28575">
              <a:solidFill>
                <a:srgbClr val="00AEF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206" name="Google Shape;1206;p104"/>
          <p:cNvGrpSpPr/>
          <p:nvPr/>
        </p:nvGrpSpPr>
        <p:grpSpPr>
          <a:xfrm>
            <a:off x="4595380" y="2539378"/>
            <a:ext cx="3148936" cy="2422462"/>
            <a:chOff x="5682420" y="3615142"/>
            <a:chExt cx="3658575" cy="2814525"/>
          </a:xfrm>
        </p:grpSpPr>
        <p:grpSp>
          <p:nvGrpSpPr>
            <p:cNvPr id="1207" name="Google Shape;1207;p104"/>
            <p:cNvGrpSpPr/>
            <p:nvPr/>
          </p:nvGrpSpPr>
          <p:grpSpPr>
            <a:xfrm>
              <a:off x="5934527" y="3955291"/>
              <a:ext cx="3068648" cy="2338206"/>
              <a:chOff x="8374902" y="4046566"/>
              <a:chExt cx="3068648" cy="2338206"/>
            </a:xfrm>
          </p:grpSpPr>
          <p:grpSp>
            <p:nvGrpSpPr>
              <p:cNvPr id="1208" name="Google Shape;1208;p104"/>
              <p:cNvGrpSpPr/>
              <p:nvPr/>
            </p:nvGrpSpPr>
            <p:grpSpPr>
              <a:xfrm rot="536341">
                <a:off x="8416014" y="4249321"/>
                <a:ext cx="1138580" cy="618170"/>
                <a:chOff x="7844492" y="3873628"/>
                <a:chExt cx="3294525" cy="1788700"/>
              </a:xfrm>
            </p:grpSpPr>
            <p:pic>
              <p:nvPicPr>
                <p:cNvPr id="1209" name="Google Shape;1209;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10" name="Google Shape;1210;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2</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211" name="Google Shape;1211;p104"/>
              <p:cNvGrpSpPr/>
              <p:nvPr/>
            </p:nvGrpSpPr>
            <p:grpSpPr>
              <a:xfrm rot="536341">
                <a:off x="8721301" y="5036907"/>
                <a:ext cx="1138580" cy="618170"/>
                <a:chOff x="7844492" y="3873628"/>
                <a:chExt cx="3294525" cy="1788700"/>
              </a:xfrm>
            </p:grpSpPr>
            <p:pic>
              <p:nvPicPr>
                <p:cNvPr id="1212" name="Google Shape;1212;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13" name="Google Shape;1213;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3</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214" name="Google Shape;1214;p104"/>
              <p:cNvGrpSpPr/>
              <p:nvPr/>
            </p:nvGrpSpPr>
            <p:grpSpPr>
              <a:xfrm rot="536341">
                <a:off x="9333880" y="4526465"/>
                <a:ext cx="1138580" cy="618170"/>
                <a:chOff x="7844492" y="3873628"/>
                <a:chExt cx="3294525" cy="1788700"/>
              </a:xfrm>
            </p:grpSpPr>
            <p:pic>
              <p:nvPicPr>
                <p:cNvPr id="1215" name="Google Shape;1215;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16" name="Google Shape;1216;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4</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217" name="Google Shape;1217;p104"/>
              <p:cNvGrpSpPr/>
              <p:nvPr/>
            </p:nvGrpSpPr>
            <p:grpSpPr>
              <a:xfrm rot="-1090371">
                <a:off x="10236818" y="5587544"/>
                <a:ext cx="1138721" cy="618247"/>
                <a:chOff x="7844492" y="3873628"/>
                <a:chExt cx="3294525" cy="1788700"/>
              </a:xfrm>
            </p:grpSpPr>
            <p:pic>
              <p:nvPicPr>
                <p:cNvPr id="1218" name="Google Shape;1218;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19" name="Google Shape;1219;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6</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220" name="Google Shape;1220;p104"/>
              <p:cNvGrpSpPr/>
              <p:nvPr/>
            </p:nvGrpSpPr>
            <p:grpSpPr>
              <a:xfrm rot="536341">
                <a:off x="9984181" y="4131270"/>
                <a:ext cx="1138580" cy="618170"/>
                <a:chOff x="7844492" y="3873628"/>
                <a:chExt cx="3294525" cy="1788700"/>
              </a:xfrm>
            </p:grpSpPr>
            <p:pic>
              <p:nvPicPr>
                <p:cNvPr id="1221" name="Google Shape;1221;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22" name="Google Shape;1222;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9</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223" name="Google Shape;1223;p104"/>
              <p:cNvGrpSpPr/>
              <p:nvPr/>
            </p:nvGrpSpPr>
            <p:grpSpPr>
              <a:xfrm rot="536341">
                <a:off x="9136096" y="5681898"/>
                <a:ext cx="1138580" cy="618170"/>
                <a:chOff x="7844492" y="3873628"/>
                <a:chExt cx="3294525" cy="1788700"/>
              </a:xfrm>
            </p:grpSpPr>
            <p:pic>
              <p:nvPicPr>
                <p:cNvPr id="1224" name="Google Shape;1224;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25" name="Google Shape;1225;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5</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nvGrpSpPr>
              <p:cNvPr id="1226" name="Google Shape;1226;p104"/>
              <p:cNvGrpSpPr/>
              <p:nvPr/>
            </p:nvGrpSpPr>
            <p:grpSpPr>
              <a:xfrm rot="-973663">
                <a:off x="10181229" y="4860804"/>
                <a:ext cx="1138825" cy="618303"/>
                <a:chOff x="7844492" y="3873628"/>
                <a:chExt cx="3294525" cy="1788700"/>
              </a:xfrm>
            </p:grpSpPr>
            <p:pic>
              <p:nvPicPr>
                <p:cNvPr id="1227" name="Google Shape;1227;p104"/>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28" name="Google Shape;1228;p104"/>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D85C6"/>
                      </a:solidFill>
                      <a:latin typeface="Pacifico"/>
                      <a:ea typeface="Pacifico"/>
                      <a:cs typeface="Pacifico"/>
                      <a:sym typeface="Pacifico"/>
                    </a:rPr>
                    <a:t>Idea 100</a:t>
                  </a:r>
                  <a:endParaRPr b="0" i="0" sz="14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D85C6"/>
                    </a:solidFill>
                    <a:latin typeface="Pacifico"/>
                    <a:ea typeface="Pacifico"/>
                    <a:cs typeface="Pacifico"/>
                    <a:sym typeface="Pacifico"/>
                  </a:endParaRPr>
                </a:p>
              </p:txBody>
            </p:sp>
          </p:grpSp>
        </p:grpSp>
        <p:sp>
          <p:nvSpPr>
            <p:cNvPr id="1229" name="Google Shape;1229;p104"/>
            <p:cNvSpPr/>
            <p:nvPr/>
          </p:nvSpPr>
          <p:spPr>
            <a:xfrm>
              <a:off x="5682420" y="3615142"/>
              <a:ext cx="3658575" cy="2814525"/>
            </a:xfrm>
            <a:custGeom>
              <a:rect b="b" l="l" r="r" t="t"/>
              <a:pathLst>
                <a:path extrusionOk="0" h="112581" w="146343">
                  <a:moveTo>
                    <a:pt x="54070" y="1066"/>
                  </a:moveTo>
                  <a:cubicBezTo>
                    <a:pt x="44153" y="1066"/>
                    <a:pt x="32312" y="-2443"/>
                    <a:pt x="24424" y="3567"/>
                  </a:cubicBezTo>
                  <a:cubicBezTo>
                    <a:pt x="11404" y="13487"/>
                    <a:pt x="7744" y="32474"/>
                    <a:pt x="4778" y="48572"/>
                  </a:cubicBezTo>
                  <a:cubicBezTo>
                    <a:pt x="2552" y="60653"/>
                    <a:pt x="-3358" y="74639"/>
                    <a:pt x="2635" y="85363"/>
                  </a:cubicBezTo>
                  <a:cubicBezTo>
                    <a:pt x="6706" y="92648"/>
                    <a:pt x="13485" y="98990"/>
                    <a:pt x="21209" y="102150"/>
                  </a:cubicBezTo>
                  <a:cubicBezTo>
                    <a:pt x="27174" y="104590"/>
                    <a:pt x="34026" y="104041"/>
                    <a:pt x="40140" y="106079"/>
                  </a:cubicBezTo>
                  <a:cubicBezTo>
                    <a:pt x="45641" y="107913"/>
                    <a:pt x="50932" y="110441"/>
                    <a:pt x="56571" y="111794"/>
                  </a:cubicBezTo>
                  <a:cubicBezTo>
                    <a:pt x="65382" y="113909"/>
                    <a:pt x="74682" y="111061"/>
                    <a:pt x="83717" y="110366"/>
                  </a:cubicBezTo>
                  <a:cubicBezTo>
                    <a:pt x="97743" y="109288"/>
                    <a:pt x="113883" y="115594"/>
                    <a:pt x="125865" y="108223"/>
                  </a:cubicBezTo>
                  <a:cubicBezTo>
                    <a:pt x="133179" y="103723"/>
                    <a:pt x="140241" y="97687"/>
                    <a:pt x="144081" y="90006"/>
                  </a:cubicBezTo>
                  <a:cubicBezTo>
                    <a:pt x="148236" y="81697"/>
                    <a:pt x="145621" y="71158"/>
                    <a:pt x="143367" y="62145"/>
                  </a:cubicBezTo>
                  <a:cubicBezTo>
                    <a:pt x="140159" y="49316"/>
                    <a:pt x="137903" y="35157"/>
                    <a:pt x="129437" y="24998"/>
                  </a:cubicBezTo>
                  <a:cubicBezTo>
                    <a:pt x="112780" y="5011"/>
                    <a:pt x="81160" y="1066"/>
                    <a:pt x="55142" y="1066"/>
                  </a:cubicBezTo>
                </a:path>
              </a:pathLst>
            </a:custGeom>
            <a:noFill/>
            <a:ln cap="flat" cmpd="sng" w="28575">
              <a:solidFill>
                <a:srgbClr val="00AEF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230" name="Google Shape;1230;p104"/>
          <p:cNvSpPr txBox="1"/>
          <p:nvPr/>
        </p:nvSpPr>
        <p:spPr>
          <a:xfrm>
            <a:off x="489650" y="1743325"/>
            <a:ext cx="3000000" cy="61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1800"/>
              <a:buFont typeface="Arial"/>
              <a:buNone/>
            </a:pPr>
            <a:r>
              <a:rPr b="1" i="0" lang="en-US" sz="1800" u="none" cap="none" strike="noStrike">
                <a:solidFill>
                  <a:srgbClr val="00AEFD"/>
                </a:solidFill>
                <a:latin typeface="IBM Plex Sans"/>
                <a:ea typeface="IBM Plex Sans"/>
                <a:cs typeface="IBM Plex Sans"/>
                <a:sym typeface="IBM Plex Sans"/>
              </a:rPr>
              <a:t>Combined Idea 1</a:t>
            </a:r>
            <a:endParaRPr b="0" i="0" sz="1800" u="none" cap="none" strike="noStrike">
              <a:solidFill>
                <a:srgbClr val="000000"/>
              </a:solidFill>
              <a:latin typeface="Arial"/>
              <a:ea typeface="Arial"/>
              <a:cs typeface="Arial"/>
              <a:sym typeface="Arial"/>
            </a:endParaRPr>
          </a:p>
        </p:txBody>
      </p:sp>
      <p:sp>
        <p:nvSpPr>
          <p:cNvPr id="1231" name="Google Shape;1231;p104"/>
          <p:cNvSpPr txBox="1"/>
          <p:nvPr/>
        </p:nvSpPr>
        <p:spPr>
          <a:xfrm>
            <a:off x="4595375" y="1743325"/>
            <a:ext cx="2178300" cy="61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1800"/>
              <a:buFont typeface="Arial"/>
              <a:buNone/>
            </a:pPr>
            <a:r>
              <a:rPr b="1" i="0" lang="en-US" sz="1800" u="none" cap="none" strike="noStrike">
                <a:solidFill>
                  <a:srgbClr val="00AEFD"/>
                </a:solidFill>
                <a:latin typeface="IBM Plex Sans"/>
                <a:ea typeface="IBM Plex Sans"/>
                <a:cs typeface="IBM Plex Sans"/>
                <a:sym typeface="IBM Plex Sans"/>
              </a:rPr>
              <a:t>Combined Idea 2</a:t>
            </a:r>
            <a:endParaRPr b="0" i="0" sz="1800" u="none" cap="none" strike="noStrike">
              <a:solidFill>
                <a:srgbClr val="000000"/>
              </a:solidFill>
              <a:latin typeface="Arial"/>
              <a:ea typeface="Arial"/>
              <a:cs typeface="Arial"/>
              <a:sym typeface="Arial"/>
            </a:endParaRPr>
          </a:p>
        </p:txBody>
      </p:sp>
      <p:sp>
        <p:nvSpPr>
          <p:cNvPr id="1232" name="Google Shape;1232;p104"/>
          <p:cNvSpPr txBox="1"/>
          <p:nvPr/>
        </p:nvSpPr>
        <p:spPr>
          <a:xfrm>
            <a:off x="8402900" y="1712500"/>
            <a:ext cx="3000000" cy="61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1800"/>
              <a:buFont typeface="Arial"/>
              <a:buNone/>
            </a:pPr>
            <a:r>
              <a:rPr b="1" i="0" lang="en-US" sz="1800" u="none" cap="none" strike="noStrike">
                <a:solidFill>
                  <a:srgbClr val="00AEFD"/>
                </a:solidFill>
                <a:latin typeface="IBM Plex Sans"/>
                <a:ea typeface="IBM Plex Sans"/>
                <a:cs typeface="IBM Plex Sans"/>
                <a:sym typeface="IBM Plex Sans"/>
              </a:rPr>
              <a:t>Combined Idea 3</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05"/>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2-5</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SOLUTION SUMMARY</a:t>
            </a:r>
            <a:endParaRPr b="1" i="0" sz="3000" u="none" cap="none" strike="noStrike">
              <a:solidFill>
                <a:srgbClr val="000000"/>
              </a:solidFill>
              <a:latin typeface="IBM Plex Sans"/>
              <a:ea typeface="IBM Plex Sans"/>
              <a:cs typeface="IBM Plex Sans"/>
              <a:sym typeface="IBM Plex Sans"/>
            </a:endParaRPr>
          </a:p>
        </p:txBody>
      </p:sp>
      <p:sp>
        <p:nvSpPr>
          <p:cNvPr id="1239" name="Google Shape;1239;p105"/>
          <p:cNvSpPr txBox="1"/>
          <p:nvPr/>
        </p:nvSpPr>
        <p:spPr>
          <a:xfrm>
            <a:off x="3682151" y="1704352"/>
            <a:ext cx="3762600" cy="12825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2400"/>
              <a:buFont typeface="Arial"/>
              <a:buNone/>
            </a:pPr>
            <a:r>
              <a:rPr b="1" i="0" lang="en-US" sz="2400" u="none" cap="none" strike="noStrike">
                <a:solidFill>
                  <a:srgbClr val="00AEFD"/>
                </a:solidFill>
                <a:latin typeface="Work Sans"/>
                <a:ea typeface="Work Sans"/>
                <a:cs typeface="Work Sans"/>
                <a:sym typeface="Work Sans"/>
              </a:rPr>
              <a:t>What is the solution?</a:t>
            </a:r>
            <a:endParaRPr b="1" i="0" sz="2400" u="none" cap="none" strike="noStrike">
              <a:solidFill>
                <a:srgbClr val="00AEFD"/>
              </a:solidFill>
              <a:latin typeface="Work Sans"/>
              <a:ea typeface="Work Sans"/>
              <a:cs typeface="Work Sans"/>
              <a:sym typeface="Work Sans"/>
            </a:endParaRPr>
          </a:p>
          <a:p>
            <a:pPr indent="-9144" lvl="0" marL="192024" marR="91440" rtl="0" algn="l">
              <a:lnSpc>
                <a:spcPct val="100000"/>
              </a:lnSpc>
              <a:spcBef>
                <a:spcPts val="0"/>
              </a:spcBef>
              <a:spcAft>
                <a:spcPts val="0"/>
              </a:spcAft>
              <a:buClr>
                <a:srgbClr val="000000"/>
              </a:buClr>
              <a:buSzPts val="2400"/>
              <a:buFont typeface="Arial"/>
              <a:buNone/>
            </a:pPr>
            <a:r>
              <a:t/>
            </a:r>
            <a:endParaRPr b="1" i="0" sz="2400" u="none" cap="none" strike="noStrike">
              <a:solidFill>
                <a:srgbClr val="00AEFD"/>
              </a:solidFill>
              <a:latin typeface="Work Sans"/>
              <a:ea typeface="Work Sans"/>
              <a:cs typeface="Work Sans"/>
              <a:sym typeface="Work Sans"/>
            </a:endParaRPr>
          </a:p>
        </p:txBody>
      </p:sp>
      <p:sp>
        <p:nvSpPr>
          <p:cNvPr id="1240" name="Google Shape;1240;p105"/>
          <p:cNvSpPr txBox="1"/>
          <p:nvPr/>
        </p:nvSpPr>
        <p:spPr>
          <a:xfrm>
            <a:off x="7610702" y="3234026"/>
            <a:ext cx="3762600" cy="12825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2400"/>
              <a:buFont typeface="Arial"/>
              <a:buNone/>
            </a:pPr>
            <a:r>
              <a:rPr b="1" i="0" lang="en-US" sz="2400" u="none" cap="none" strike="noStrike">
                <a:solidFill>
                  <a:srgbClr val="00AEFD"/>
                </a:solidFill>
                <a:latin typeface="Work Sans"/>
                <a:ea typeface="Work Sans"/>
                <a:cs typeface="Work Sans"/>
                <a:sym typeface="Work Sans"/>
              </a:rPr>
              <a:t>Where is this happening? </a:t>
            </a:r>
            <a:endParaRPr b="1" i="0" sz="2400" u="none" cap="none" strike="noStrike">
              <a:solidFill>
                <a:srgbClr val="00AEFD"/>
              </a:solidFill>
              <a:latin typeface="Work Sans"/>
              <a:ea typeface="Work Sans"/>
              <a:cs typeface="Work Sans"/>
              <a:sym typeface="Work Sans"/>
            </a:endParaRPr>
          </a:p>
          <a:p>
            <a:pPr indent="-9144" lvl="0" marL="192024" marR="91440" rtl="0" algn="l">
              <a:lnSpc>
                <a:spcPct val="100000"/>
              </a:lnSpc>
              <a:spcBef>
                <a:spcPts val="0"/>
              </a:spcBef>
              <a:spcAft>
                <a:spcPts val="0"/>
              </a:spcAft>
              <a:buClr>
                <a:srgbClr val="000000"/>
              </a:buClr>
              <a:buSzPts val="2400"/>
              <a:buFont typeface="Arial"/>
              <a:buNone/>
            </a:pPr>
            <a:r>
              <a:t/>
            </a:r>
            <a:endParaRPr b="1" i="1" sz="2400" u="none" cap="none" strike="noStrike">
              <a:solidFill>
                <a:srgbClr val="00AEFD"/>
              </a:solidFill>
              <a:latin typeface="Work Sans"/>
              <a:ea typeface="Work Sans"/>
              <a:cs typeface="Work Sans"/>
              <a:sym typeface="Work Sans"/>
            </a:endParaRPr>
          </a:p>
        </p:txBody>
      </p:sp>
      <p:sp>
        <p:nvSpPr>
          <p:cNvPr id="1241" name="Google Shape;1241;p105"/>
          <p:cNvSpPr txBox="1"/>
          <p:nvPr/>
        </p:nvSpPr>
        <p:spPr>
          <a:xfrm>
            <a:off x="3682151" y="3227315"/>
            <a:ext cx="3762600" cy="12825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1100"/>
              <a:buFont typeface="Arial"/>
              <a:buNone/>
            </a:pPr>
            <a:r>
              <a:rPr b="1" i="0" lang="en-US" sz="2400" u="none" cap="none" strike="noStrike">
                <a:solidFill>
                  <a:srgbClr val="00AEFD"/>
                </a:solidFill>
                <a:latin typeface="Work Sans"/>
                <a:ea typeface="Work Sans"/>
                <a:cs typeface="Work Sans"/>
                <a:sym typeface="Work Sans"/>
              </a:rPr>
              <a:t>What are different activities involved?</a:t>
            </a:r>
            <a:endParaRPr b="1" i="1" sz="2400" u="none" cap="none" strike="noStrike">
              <a:solidFill>
                <a:srgbClr val="00AEFD"/>
              </a:solidFill>
              <a:latin typeface="Work Sans"/>
              <a:ea typeface="Work Sans"/>
              <a:cs typeface="Work Sans"/>
              <a:sym typeface="Work Sans"/>
            </a:endParaRPr>
          </a:p>
        </p:txBody>
      </p:sp>
      <p:sp>
        <p:nvSpPr>
          <p:cNvPr id="1242" name="Google Shape;1242;p105"/>
          <p:cNvSpPr txBox="1"/>
          <p:nvPr/>
        </p:nvSpPr>
        <p:spPr>
          <a:xfrm>
            <a:off x="3682151" y="4753794"/>
            <a:ext cx="3762600" cy="12825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chemeClr val="dk1"/>
              </a:buClr>
              <a:buSzPts val="1100"/>
              <a:buFont typeface="Arial"/>
              <a:buNone/>
            </a:pPr>
            <a:r>
              <a:rPr b="1" i="0" lang="en-US" sz="2400" u="none" cap="none" strike="noStrike">
                <a:solidFill>
                  <a:srgbClr val="00AEFD"/>
                </a:solidFill>
                <a:latin typeface="Work Sans"/>
                <a:ea typeface="Work Sans"/>
                <a:cs typeface="Work Sans"/>
                <a:sym typeface="Work Sans"/>
              </a:rPr>
              <a:t>What are the different objects involved?</a:t>
            </a:r>
            <a:endParaRPr b="1" i="0" sz="2400" u="none" cap="none" strike="noStrike">
              <a:solidFill>
                <a:srgbClr val="00AEFD"/>
              </a:solidFill>
              <a:latin typeface="Work Sans"/>
              <a:ea typeface="Work Sans"/>
              <a:cs typeface="Work Sans"/>
              <a:sym typeface="Work Sans"/>
            </a:endParaRPr>
          </a:p>
          <a:p>
            <a:pPr indent="-9144" lvl="0" marL="192024" marR="91440" rtl="0" algn="l">
              <a:lnSpc>
                <a:spcPct val="100000"/>
              </a:lnSpc>
              <a:spcBef>
                <a:spcPts val="0"/>
              </a:spcBef>
              <a:spcAft>
                <a:spcPts val="0"/>
              </a:spcAft>
              <a:buClr>
                <a:srgbClr val="000000"/>
              </a:buClr>
              <a:buSzPts val="2400"/>
              <a:buFont typeface="Arial"/>
              <a:buNone/>
            </a:pPr>
            <a:r>
              <a:t/>
            </a:r>
            <a:endParaRPr b="1" i="0" sz="2400" u="none" cap="none" strike="noStrike">
              <a:solidFill>
                <a:srgbClr val="00AEFD"/>
              </a:solidFill>
              <a:latin typeface="Work Sans"/>
              <a:ea typeface="Work Sans"/>
              <a:cs typeface="Work Sans"/>
              <a:sym typeface="Work Sans"/>
            </a:endParaRPr>
          </a:p>
        </p:txBody>
      </p:sp>
      <p:sp>
        <p:nvSpPr>
          <p:cNvPr id="1243" name="Google Shape;1243;p105"/>
          <p:cNvSpPr txBox="1"/>
          <p:nvPr/>
        </p:nvSpPr>
        <p:spPr>
          <a:xfrm>
            <a:off x="7610702" y="1699000"/>
            <a:ext cx="3762600" cy="12825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2400"/>
              <a:buFont typeface="Arial"/>
              <a:buNone/>
            </a:pPr>
            <a:r>
              <a:rPr b="1" i="0" lang="en-US" sz="2400" u="none" cap="none" strike="noStrike">
                <a:solidFill>
                  <a:srgbClr val="00AEFD"/>
                </a:solidFill>
                <a:latin typeface="Work Sans"/>
                <a:ea typeface="Work Sans"/>
                <a:cs typeface="Work Sans"/>
                <a:sym typeface="Work Sans"/>
              </a:rPr>
              <a:t>Who are the people involved?</a:t>
            </a:r>
            <a:endParaRPr b="1" i="1" sz="2400" u="none" cap="none" strike="noStrike">
              <a:solidFill>
                <a:srgbClr val="00AEFD"/>
              </a:solidFill>
              <a:latin typeface="Work Sans"/>
              <a:ea typeface="Work Sans"/>
              <a:cs typeface="Work Sans"/>
              <a:sym typeface="Work Sans"/>
            </a:endParaRPr>
          </a:p>
        </p:txBody>
      </p:sp>
      <p:sp>
        <p:nvSpPr>
          <p:cNvPr id="1244" name="Google Shape;1244;p105"/>
          <p:cNvSpPr txBox="1"/>
          <p:nvPr/>
        </p:nvSpPr>
        <p:spPr>
          <a:xfrm>
            <a:off x="7616961" y="4755600"/>
            <a:ext cx="3762600" cy="12825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2400"/>
              <a:buFont typeface="Arial"/>
              <a:buNone/>
            </a:pPr>
            <a:r>
              <a:rPr b="1" i="0" lang="en-US" sz="2400" u="none" cap="none" strike="noStrike">
                <a:solidFill>
                  <a:srgbClr val="00AEFD"/>
                </a:solidFill>
                <a:latin typeface="Work Sans"/>
                <a:ea typeface="Work Sans"/>
                <a:cs typeface="Work Sans"/>
                <a:sym typeface="Work Sans"/>
              </a:rPr>
              <a:t>Can you draw the solution </a:t>
            </a:r>
            <a:endParaRPr b="1" i="0" sz="2400" u="none" cap="none" strike="noStrike">
              <a:solidFill>
                <a:srgbClr val="00AEFD"/>
              </a:solidFill>
              <a:latin typeface="Work Sans"/>
              <a:ea typeface="Work Sans"/>
              <a:cs typeface="Work Sans"/>
              <a:sym typeface="Work Sans"/>
            </a:endParaRPr>
          </a:p>
          <a:p>
            <a:pPr indent="-9144" lvl="0" marL="192024" marR="91440" rtl="0" algn="l">
              <a:lnSpc>
                <a:spcPct val="100000"/>
              </a:lnSpc>
              <a:spcBef>
                <a:spcPts val="0"/>
              </a:spcBef>
              <a:spcAft>
                <a:spcPts val="0"/>
              </a:spcAft>
              <a:buClr>
                <a:srgbClr val="000000"/>
              </a:buClr>
              <a:buSzPts val="2400"/>
              <a:buFont typeface="Arial"/>
              <a:buNone/>
            </a:pPr>
            <a:r>
              <a:t/>
            </a:r>
            <a:endParaRPr b="1" i="1" sz="2400" u="none" cap="none" strike="noStrike">
              <a:solidFill>
                <a:srgbClr val="00AEFD"/>
              </a:solidFill>
              <a:latin typeface="Work Sans"/>
              <a:ea typeface="Work Sans"/>
              <a:cs typeface="Work Sans"/>
              <a:sym typeface="Work Sans"/>
            </a:endParaRPr>
          </a:p>
        </p:txBody>
      </p:sp>
      <p:grpSp>
        <p:nvGrpSpPr>
          <p:cNvPr id="1245" name="Google Shape;1245;p105"/>
          <p:cNvGrpSpPr/>
          <p:nvPr/>
        </p:nvGrpSpPr>
        <p:grpSpPr>
          <a:xfrm>
            <a:off x="489678" y="2866773"/>
            <a:ext cx="2703011" cy="1741452"/>
            <a:chOff x="550193" y="1910253"/>
            <a:chExt cx="4131150" cy="2661550"/>
          </a:xfrm>
        </p:grpSpPr>
        <p:grpSp>
          <p:nvGrpSpPr>
            <p:cNvPr id="1246" name="Google Shape;1246;p105"/>
            <p:cNvGrpSpPr/>
            <p:nvPr/>
          </p:nvGrpSpPr>
          <p:grpSpPr>
            <a:xfrm rot="-877629">
              <a:off x="1043041" y="2917867"/>
              <a:ext cx="1138932" cy="618361"/>
              <a:chOff x="7844492" y="3873628"/>
              <a:chExt cx="3294525" cy="1788700"/>
            </a:xfrm>
          </p:grpSpPr>
          <p:pic>
            <p:nvPicPr>
              <p:cNvPr id="1247" name="Google Shape;1247;p105"/>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48" name="Google Shape;1248;p105"/>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1</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249" name="Google Shape;1249;p105"/>
            <p:cNvGrpSpPr/>
            <p:nvPr/>
          </p:nvGrpSpPr>
          <p:grpSpPr>
            <a:xfrm rot="536341">
              <a:off x="2078064" y="2306321"/>
              <a:ext cx="1138580" cy="618170"/>
              <a:chOff x="7844492" y="3873628"/>
              <a:chExt cx="3294525" cy="1788700"/>
            </a:xfrm>
          </p:grpSpPr>
          <p:pic>
            <p:nvPicPr>
              <p:cNvPr id="1250" name="Google Shape;1250;p105"/>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51" name="Google Shape;1251;p105"/>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2</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252" name="Google Shape;1252;p105"/>
            <p:cNvGrpSpPr/>
            <p:nvPr/>
          </p:nvGrpSpPr>
          <p:grpSpPr>
            <a:xfrm rot="536341">
              <a:off x="2383351" y="3093907"/>
              <a:ext cx="1138580" cy="618170"/>
              <a:chOff x="7844492" y="3873628"/>
              <a:chExt cx="3294525" cy="1788700"/>
            </a:xfrm>
          </p:grpSpPr>
          <p:pic>
            <p:nvPicPr>
              <p:cNvPr id="1253" name="Google Shape;1253;p105"/>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54" name="Google Shape;1254;p105"/>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3</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255" name="Google Shape;1255;p105"/>
            <p:cNvGrpSpPr/>
            <p:nvPr/>
          </p:nvGrpSpPr>
          <p:grpSpPr>
            <a:xfrm rot="536341">
              <a:off x="2995930" y="2583465"/>
              <a:ext cx="1138580" cy="618170"/>
              <a:chOff x="7844492" y="3873628"/>
              <a:chExt cx="3294525" cy="1788700"/>
            </a:xfrm>
          </p:grpSpPr>
          <p:pic>
            <p:nvPicPr>
              <p:cNvPr id="1256" name="Google Shape;1256;p105"/>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57" name="Google Shape;1257;p105"/>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4</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258" name="Google Shape;1258;p105"/>
            <p:cNvGrpSpPr/>
            <p:nvPr/>
          </p:nvGrpSpPr>
          <p:grpSpPr>
            <a:xfrm rot="536341">
              <a:off x="1110206" y="2160758"/>
              <a:ext cx="1138580" cy="618170"/>
              <a:chOff x="7844492" y="3873628"/>
              <a:chExt cx="3294525" cy="1788700"/>
            </a:xfrm>
          </p:grpSpPr>
          <p:pic>
            <p:nvPicPr>
              <p:cNvPr id="1259" name="Google Shape;1259;p105"/>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60" name="Google Shape;1260;p105"/>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9</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261" name="Google Shape;1261;p105"/>
            <p:cNvGrpSpPr/>
            <p:nvPr/>
          </p:nvGrpSpPr>
          <p:grpSpPr>
            <a:xfrm rot="-722490">
              <a:off x="1504757" y="3594980"/>
              <a:ext cx="1138602" cy="618182"/>
              <a:chOff x="7844492" y="3873628"/>
              <a:chExt cx="3294525" cy="1788700"/>
            </a:xfrm>
          </p:grpSpPr>
          <p:pic>
            <p:nvPicPr>
              <p:cNvPr id="1262" name="Google Shape;1262;p105"/>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63" name="Google Shape;1263;p105"/>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7</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264" name="Google Shape;1264;p105"/>
            <p:cNvGrpSpPr/>
            <p:nvPr/>
          </p:nvGrpSpPr>
          <p:grpSpPr>
            <a:xfrm rot="536341">
              <a:off x="2798146" y="3738898"/>
              <a:ext cx="1138580" cy="618170"/>
              <a:chOff x="7844492" y="3873628"/>
              <a:chExt cx="3294525" cy="1788700"/>
            </a:xfrm>
          </p:grpSpPr>
          <p:pic>
            <p:nvPicPr>
              <p:cNvPr id="1265" name="Google Shape;1265;p105"/>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66" name="Google Shape;1266;p105"/>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5</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sp>
          <p:nvSpPr>
            <p:cNvPr id="1267" name="Google Shape;1267;p105"/>
            <p:cNvSpPr/>
            <p:nvPr/>
          </p:nvSpPr>
          <p:spPr>
            <a:xfrm>
              <a:off x="550193" y="1910253"/>
              <a:ext cx="4131150" cy="2661550"/>
            </a:xfrm>
            <a:custGeom>
              <a:rect b="b" l="l" r="r" t="t"/>
              <a:pathLst>
                <a:path extrusionOk="0" h="106462" w="165246">
                  <a:moveTo>
                    <a:pt x="80510" y="761"/>
                  </a:moveTo>
                  <a:cubicBezTo>
                    <a:pt x="64913" y="761"/>
                    <a:pt x="49316" y="761"/>
                    <a:pt x="33719" y="761"/>
                  </a:cubicBezTo>
                  <a:cubicBezTo>
                    <a:pt x="28356" y="761"/>
                    <a:pt x="22244" y="-1284"/>
                    <a:pt x="17645" y="1475"/>
                  </a:cubicBezTo>
                  <a:cubicBezTo>
                    <a:pt x="8054" y="7229"/>
                    <a:pt x="4421" y="20218"/>
                    <a:pt x="1929" y="31122"/>
                  </a:cubicBezTo>
                  <a:cubicBezTo>
                    <a:pt x="-830" y="43194"/>
                    <a:pt x="-311" y="56030"/>
                    <a:pt x="1572" y="68269"/>
                  </a:cubicBezTo>
                  <a:cubicBezTo>
                    <a:pt x="2464" y="74065"/>
                    <a:pt x="1372" y="80253"/>
                    <a:pt x="3358" y="85771"/>
                  </a:cubicBezTo>
                  <a:cubicBezTo>
                    <a:pt x="8817" y="100934"/>
                    <a:pt x="33375" y="97866"/>
                    <a:pt x="49078" y="101488"/>
                  </a:cubicBezTo>
                  <a:cubicBezTo>
                    <a:pt x="72750" y="106948"/>
                    <a:pt x="98311" y="108543"/>
                    <a:pt x="121944" y="102916"/>
                  </a:cubicBezTo>
                  <a:cubicBezTo>
                    <a:pt x="131159" y="100722"/>
                    <a:pt x="141741" y="101279"/>
                    <a:pt x="149448" y="95773"/>
                  </a:cubicBezTo>
                  <a:cubicBezTo>
                    <a:pt x="166548" y="83557"/>
                    <a:pt x="167986" y="54108"/>
                    <a:pt x="161949" y="33979"/>
                  </a:cubicBezTo>
                  <a:cubicBezTo>
                    <a:pt x="160563" y="29358"/>
                    <a:pt x="160577" y="24140"/>
                    <a:pt x="158020" y="20049"/>
                  </a:cubicBezTo>
                  <a:cubicBezTo>
                    <a:pt x="151270" y="9248"/>
                    <a:pt x="134939" y="8060"/>
                    <a:pt x="122301" y="6476"/>
                  </a:cubicBezTo>
                  <a:cubicBezTo>
                    <a:pt x="108146" y="4702"/>
                    <a:pt x="94062" y="1475"/>
                    <a:pt x="79796" y="1475"/>
                  </a:cubicBezTo>
                </a:path>
              </a:pathLst>
            </a:custGeom>
            <a:noFill/>
            <a:ln cap="flat" cmpd="sng" w="28575">
              <a:solidFill>
                <a:srgbClr val="00AEF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268" name="Google Shape;1268;p105"/>
          <p:cNvSpPr txBox="1"/>
          <p:nvPr/>
        </p:nvSpPr>
        <p:spPr>
          <a:xfrm>
            <a:off x="793288" y="4608238"/>
            <a:ext cx="2095800" cy="45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1800"/>
              <a:buFont typeface="Arial"/>
              <a:buNone/>
            </a:pPr>
            <a:r>
              <a:rPr b="1" i="0" lang="en-US" sz="1800" u="none" cap="none" strike="noStrike">
                <a:solidFill>
                  <a:srgbClr val="00AEFD"/>
                </a:solidFill>
                <a:latin typeface="IBM Plex Sans"/>
                <a:ea typeface="IBM Plex Sans"/>
                <a:cs typeface="IBM Plex Sans"/>
                <a:sym typeface="IBM Plex Sans"/>
              </a:rPr>
              <a:t>Combined Idea 1</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06"/>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2-5</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SOLUTION SUMMARY</a:t>
            </a:r>
            <a:endParaRPr b="1" i="0" sz="3000" u="none" cap="none" strike="noStrike">
              <a:solidFill>
                <a:srgbClr val="000000"/>
              </a:solidFill>
              <a:latin typeface="IBM Plex Sans"/>
              <a:ea typeface="IBM Plex Sans"/>
              <a:cs typeface="IBM Plex Sans"/>
              <a:sym typeface="IBM Plex Sans"/>
            </a:endParaRPr>
          </a:p>
        </p:txBody>
      </p:sp>
      <p:sp>
        <p:nvSpPr>
          <p:cNvPr id="1275" name="Google Shape;1275;p106"/>
          <p:cNvSpPr txBox="1"/>
          <p:nvPr/>
        </p:nvSpPr>
        <p:spPr>
          <a:xfrm>
            <a:off x="3682151" y="1704352"/>
            <a:ext cx="3762600" cy="12825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2400"/>
              <a:buFont typeface="Arial"/>
              <a:buNone/>
            </a:pPr>
            <a:r>
              <a:rPr b="1" i="0" lang="en-US" sz="2400" u="none" cap="none" strike="noStrike">
                <a:solidFill>
                  <a:srgbClr val="00AEFD"/>
                </a:solidFill>
                <a:latin typeface="Work Sans"/>
                <a:ea typeface="Work Sans"/>
                <a:cs typeface="Work Sans"/>
                <a:sym typeface="Work Sans"/>
              </a:rPr>
              <a:t>What is the solution?</a:t>
            </a:r>
            <a:endParaRPr sz="1800">
              <a:solidFill>
                <a:schemeClr val="dk1"/>
              </a:solidFill>
              <a:latin typeface="Calibri"/>
              <a:ea typeface="Calibri"/>
              <a:cs typeface="Calibri"/>
              <a:sym typeface="Calibri"/>
            </a:endParaRPr>
          </a:p>
          <a:p>
            <a:pPr indent="-9144" lvl="0" marL="192024" marR="9144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Work Sans"/>
              <a:ea typeface="Work Sans"/>
              <a:cs typeface="Work Sans"/>
              <a:sym typeface="Work Sans"/>
            </a:endParaRPr>
          </a:p>
          <a:p>
            <a:pPr indent="-9144" lvl="0" marL="192024" marR="91440" rtl="0" algn="l">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Work Sans"/>
                <a:ea typeface="Work Sans"/>
                <a:cs typeface="Work Sans"/>
                <a:sym typeface="Work Sans"/>
              </a:rPr>
              <a:t>Germ Killer: Little bit of Water + Disinfectant. No need for soap. Saves water, cleans hands!</a:t>
            </a:r>
            <a:endParaRPr b="0" i="1" sz="1200" u="none" cap="none" strike="noStrike">
              <a:solidFill>
                <a:schemeClr val="dk1"/>
              </a:solidFill>
              <a:latin typeface="Work Sans"/>
              <a:ea typeface="Work Sans"/>
              <a:cs typeface="Work Sans"/>
              <a:sym typeface="Work Sans"/>
            </a:endParaRPr>
          </a:p>
        </p:txBody>
      </p:sp>
      <p:sp>
        <p:nvSpPr>
          <p:cNvPr id="1276" name="Google Shape;1276;p106"/>
          <p:cNvSpPr txBox="1"/>
          <p:nvPr/>
        </p:nvSpPr>
        <p:spPr>
          <a:xfrm>
            <a:off x="7610702" y="3234026"/>
            <a:ext cx="3762600" cy="12825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2400"/>
              <a:buFont typeface="Arial"/>
              <a:buNone/>
            </a:pPr>
            <a:r>
              <a:rPr b="1" i="0" lang="en-US" sz="2400" u="none" cap="none" strike="noStrike">
                <a:solidFill>
                  <a:srgbClr val="00AEFD"/>
                </a:solidFill>
                <a:latin typeface="Work Sans"/>
                <a:ea typeface="Work Sans"/>
                <a:cs typeface="Work Sans"/>
                <a:sym typeface="Work Sans"/>
              </a:rPr>
              <a:t>Where is this happening?</a:t>
            </a:r>
            <a:endParaRPr sz="1800">
              <a:solidFill>
                <a:schemeClr val="dk1"/>
              </a:solidFill>
              <a:latin typeface="Calibri"/>
              <a:ea typeface="Calibri"/>
              <a:cs typeface="Calibri"/>
              <a:sym typeface="Calibri"/>
            </a:endParaRPr>
          </a:p>
          <a:p>
            <a:pPr indent="-9144" lvl="0" marL="192024" marR="91440" rtl="0" algn="l">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Work Sans"/>
                <a:ea typeface="Work Sans"/>
                <a:cs typeface="Work Sans"/>
                <a:sym typeface="Work Sans"/>
              </a:rPr>
              <a:t>Making is happening at our (team’s) homes and use is happening at school</a:t>
            </a:r>
            <a:endParaRPr b="0" i="1" sz="1200" u="none" cap="none" strike="noStrike">
              <a:solidFill>
                <a:schemeClr val="dk1"/>
              </a:solidFill>
              <a:latin typeface="Work Sans"/>
              <a:ea typeface="Work Sans"/>
              <a:cs typeface="Work Sans"/>
              <a:sym typeface="Work Sans"/>
            </a:endParaRPr>
          </a:p>
        </p:txBody>
      </p:sp>
      <p:sp>
        <p:nvSpPr>
          <p:cNvPr id="1277" name="Google Shape;1277;p106"/>
          <p:cNvSpPr txBox="1"/>
          <p:nvPr/>
        </p:nvSpPr>
        <p:spPr>
          <a:xfrm>
            <a:off x="3682151" y="3227315"/>
            <a:ext cx="3762600" cy="12825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1100"/>
              <a:buFont typeface="Arial"/>
              <a:buNone/>
            </a:pPr>
            <a:r>
              <a:rPr b="1" i="0" lang="en-US" sz="2400" u="none" cap="none" strike="noStrike">
                <a:solidFill>
                  <a:srgbClr val="00AEFD"/>
                </a:solidFill>
                <a:latin typeface="Work Sans"/>
                <a:ea typeface="Work Sans"/>
                <a:cs typeface="Work Sans"/>
                <a:sym typeface="Work Sans"/>
              </a:rPr>
              <a:t>What are different activities involved?</a:t>
            </a:r>
            <a:endParaRPr sz="1800">
              <a:solidFill>
                <a:schemeClr val="dk1"/>
              </a:solidFill>
              <a:latin typeface="Calibri"/>
              <a:ea typeface="Calibri"/>
              <a:cs typeface="Calibri"/>
              <a:sym typeface="Calibri"/>
            </a:endParaRPr>
          </a:p>
          <a:p>
            <a:pPr indent="-9144" lvl="0" marL="192024" marR="91440" rtl="0" algn="l">
              <a:lnSpc>
                <a:spcPct val="100000"/>
              </a:lnSpc>
              <a:spcBef>
                <a:spcPts val="0"/>
              </a:spcBef>
              <a:spcAft>
                <a:spcPts val="0"/>
              </a:spcAft>
              <a:buClr>
                <a:srgbClr val="000000"/>
              </a:buClr>
              <a:buSzPts val="1100"/>
              <a:buFont typeface="Arial"/>
              <a:buNone/>
            </a:pPr>
            <a:r>
              <a:rPr b="0" i="1" lang="en-US" sz="1200" u="none" cap="none" strike="noStrike">
                <a:solidFill>
                  <a:schemeClr val="dk1"/>
                </a:solidFill>
                <a:latin typeface="Work Sans"/>
                <a:ea typeface="Work Sans"/>
                <a:cs typeface="Work Sans"/>
                <a:sym typeface="Work Sans"/>
              </a:rPr>
              <a:t>Children are given a small amount of germ killer before eating. Clean and wipe hands.</a:t>
            </a:r>
            <a:endParaRPr b="0" i="1" sz="1200" u="none" cap="none" strike="noStrike">
              <a:solidFill>
                <a:schemeClr val="dk1"/>
              </a:solidFill>
              <a:latin typeface="Work Sans"/>
              <a:ea typeface="Work Sans"/>
              <a:cs typeface="Work Sans"/>
              <a:sym typeface="Work Sans"/>
            </a:endParaRPr>
          </a:p>
        </p:txBody>
      </p:sp>
      <p:sp>
        <p:nvSpPr>
          <p:cNvPr id="1278" name="Google Shape;1278;p106"/>
          <p:cNvSpPr txBox="1"/>
          <p:nvPr/>
        </p:nvSpPr>
        <p:spPr>
          <a:xfrm>
            <a:off x="3682151" y="4753793"/>
            <a:ext cx="3762600" cy="1816339"/>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chemeClr val="dk1"/>
              </a:buClr>
              <a:buSzPts val="1100"/>
              <a:buFont typeface="Arial"/>
              <a:buNone/>
            </a:pPr>
            <a:r>
              <a:rPr b="1" i="0" lang="en-US" sz="2400" u="none" cap="none" strike="noStrike">
                <a:solidFill>
                  <a:srgbClr val="00AEFD"/>
                </a:solidFill>
                <a:latin typeface="Work Sans"/>
                <a:ea typeface="Work Sans"/>
                <a:cs typeface="Work Sans"/>
                <a:sym typeface="Work Sans"/>
              </a:rPr>
              <a:t>What are the different objects involved?</a:t>
            </a:r>
            <a:endParaRPr sz="1800">
              <a:solidFill>
                <a:schemeClr val="dk1"/>
              </a:solidFill>
              <a:latin typeface="Calibri"/>
              <a:ea typeface="Calibri"/>
              <a:cs typeface="Calibri"/>
              <a:sym typeface="Calibri"/>
            </a:endParaRPr>
          </a:p>
          <a:p>
            <a:pPr indent="-9144" lvl="0" marL="192024" marR="91440" rtl="0" algn="l">
              <a:lnSpc>
                <a:spcPct val="100000"/>
              </a:lnSpc>
              <a:spcBef>
                <a:spcPts val="0"/>
              </a:spcBef>
              <a:spcAft>
                <a:spcPts val="0"/>
              </a:spcAft>
              <a:buClr>
                <a:schemeClr val="dk1"/>
              </a:buClr>
              <a:buSzPts val="1100"/>
              <a:buFont typeface="Arial"/>
              <a:buNone/>
            </a:pPr>
            <a:r>
              <a:rPr b="0" i="1" lang="en-US" sz="1200" u="none" cap="none" strike="noStrike">
                <a:solidFill>
                  <a:schemeClr val="dk1"/>
                </a:solidFill>
                <a:latin typeface="Work Sans"/>
                <a:ea typeface="Work Sans"/>
                <a:cs typeface="Work Sans"/>
                <a:sym typeface="Work Sans"/>
              </a:rPr>
              <a:t>Germ killer for which we need clean water and some disinfectant (not too strong smell)</a:t>
            </a:r>
            <a:endParaRPr b="0" i="1" sz="1200" u="none" cap="none" strike="noStrike">
              <a:solidFill>
                <a:schemeClr val="dk1"/>
              </a:solidFill>
              <a:latin typeface="Work Sans"/>
              <a:ea typeface="Work Sans"/>
              <a:cs typeface="Work Sans"/>
              <a:sym typeface="Work Sans"/>
            </a:endParaRPr>
          </a:p>
          <a:p>
            <a:pPr indent="-9144" lvl="0" marL="192024" marR="91440" rtl="0" algn="l">
              <a:lnSpc>
                <a:spcPct val="100000"/>
              </a:lnSpc>
              <a:spcBef>
                <a:spcPts val="0"/>
              </a:spcBef>
              <a:spcAft>
                <a:spcPts val="0"/>
              </a:spcAft>
              <a:buClr>
                <a:srgbClr val="000000"/>
              </a:buClr>
              <a:buSzPts val="2400"/>
              <a:buFont typeface="Arial"/>
              <a:buNone/>
            </a:pPr>
            <a:r>
              <a:t/>
            </a:r>
            <a:endParaRPr b="1" i="0" sz="2400" u="none" cap="none" strike="noStrike">
              <a:solidFill>
                <a:srgbClr val="00AEFD"/>
              </a:solidFill>
              <a:latin typeface="Work Sans"/>
              <a:ea typeface="Work Sans"/>
              <a:cs typeface="Work Sans"/>
              <a:sym typeface="Work Sans"/>
            </a:endParaRPr>
          </a:p>
        </p:txBody>
      </p:sp>
      <p:sp>
        <p:nvSpPr>
          <p:cNvPr id="1279" name="Google Shape;1279;p106"/>
          <p:cNvSpPr txBox="1"/>
          <p:nvPr/>
        </p:nvSpPr>
        <p:spPr>
          <a:xfrm>
            <a:off x="7610702" y="1699000"/>
            <a:ext cx="3762600" cy="12825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2400"/>
              <a:buFont typeface="Arial"/>
              <a:buNone/>
            </a:pPr>
            <a:r>
              <a:rPr b="1" i="0" lang="en-US" sz="2400" u="none" cap="none" strike="noStrike">
                <a:solidFill>
                  <a:srgbClr val="00AEFD"/>
                </a:solidFill>
                <a:latin typeface="Work Sans"/>
                <a:ea typeface="Work Sans"/>
                <a:cs typeface="Work Sans"/>
                <a:sym typeface="Work Sans"/>
              </a:rPr>
              <a:t>Who are the people involved?</a:t>
            </a:r>
            <a:endParaRPr sz="1800">
              <a:solidFill>
                <a:schemeClr val="dk1"/>
              </a:solidFill>
              <a:latin typeface="Calibri"/>
              <a:ea typeface="Calibri"/>
              <a:cs typeface="Calibri"/>
              <a:sym typeface="Calibri"/>
            </a:endParaRPr>
          </a:p>
          <a:p>
            <a:pPr indent="-9144" lvl="0" marL="192024" marR="91440" rtl="0" algn="l">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Work Sans"/>
                <a:ea typeface="Work Sans"/>
                <a:cs typeface="Work Sans"/>
                <a:sym typeface="Work Sans"/>
              </a:rPr>
              <a:t>Some to make the product, some to give to schools and some to see if kids use</a:t>
            </a:r>
            <a:endParaRPr b="0" i="1" sz="1200" u="none" cap="none" strike="noStrike">
              <a:solidFill>
                <a:schemeClr val="dk1"/>
              </a:solidFill>
              <a:latin typeface="Work Sans"/>
              <a:ea typeface="Work Sans"/>
              <a:cs typeface="Work Sans"/>
              <a:sym typeface="Work Sans"/>
            </a:endParaRPr>
          </a:p>
        </p:txBody>
      </p:sp>
      <p:sp>
        <p:nvSpPr>
          <p:cNvPr id="1280" name="Google Shape;1280;p106"/>
          <p:cNvSpPr txBox="1"/>
          <p:nvPr/>
        </p:nvSpPr>
        <p:spPr>
          <a:xfrm>
            <a:off x="7616961" y="4755600"/>
            <a:ext cx="3762600" cy="1814532"/>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2400"/>
              <a:buFont typeface="Arial"/>
              <a:buNone/>
            </a:pPr>
            <a:r>
              <a:rPr b="1" i="0" lang="en-US" sz="2400" u="none" cap="none" strike="noStrike">
                <a:solidFill>
                  <a:srgbClr val="00AEFD"/>
                </a:solidFill>
                <a:latin typeface="Work Sans"/>
                <a:ea typeface="Work Sans"/>
                <a:cs typeface="Work Sans"/>
                <a:sym typeface="Work Sans"/>
              </a:rPr>
              <a:t>Can you draw the solution</a:t>
            </a:r>
            <a:endParaRPr sz="1800">
              <a:solidFill>
                <a:schemeClr val="dk1"/>
              </a:solidFill>
              <a:latin typeface="Calibri"/>
              <a:ea typeface="Calibri"/>
              <a:cs typeface="Calibri"/>
              <a:sym typeface="Calibri"/>
            </a:endParaRPr>
          </a:p>
          <a:p>
            <a:pPr indent="-9144" lvl="0" marL="192024" marR="91440" rtl="0" algn="l">
              <a:lnSpc>
                <a:spcPct val="100000"/>
              </a:lnSpc>
              <a:spcBef>
                <a:spcPts val="0"/>
              </a:spcBef>
              <a:spcAft>
                <a:spcPts val="0"/>
              </a:spcAft>
              <a:buClr>
                <a:srgbClr val="000000"/>
              </a:buClr>
              <a:buSzPts val="1200"/>
              <a:buFont typeface="Arial"/>
              <a:buNone/>
            </a:pPr>
            <a:r>
              <a:t/>
            </a:r>
            <a:endParaRPr b="0" i="1" sz="1200" u="none" cap="none" strike="noStrike">
              <a:solidFill>
                <a:schemeClr val="dk1"/>
              </a:solidFill>
              <a:latin typeface="Work Sans"/>
              <a:ea typeface="Work Sans"/>
              <a:cs typeface="Work Sans"/>
              <a:sym typeface="Work Sans"/>
            </a:endParaRPr>
          </a:p>
          <a:p>
            <a:pPr indent="-9144" lvl="0" marL="192024" marR="91440" rtl="0" algn="l">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Work Sans"/>
                <a:ea typeface="Work Sans"/>
                <a:cs typeface="Work Sans"/>
                <a:sym typeface="Work Sans"/>
              </a:rPr>
              <a:t>Yes</a:t>
            </a:r>
            <a:endParaRPr b="1" i="0" sz="1200" u="none" cap="none" strike="noStrike">
              <a:solidFill>
                <a:srgbClr val="00AEFD"/>
              </a:solidFill>
              <a:latin typeface="Work Sans"/>
              <a:ea typeface="Work Sans"/>
              <a:cs typeface="Work Sans"/>
              <a:sym typeface="Work Sans"/>
            </a:endParaRPr>
          </a:p>
          <a:p>
            <a:pPr indent="-9144" lvl="0" marL="192024" marR="91440" rtl="0" algn="l">
              <a:lnSpc>
                <a:spcPct val="100000"/>
              </a:lnSpc>
              <a:spcBef>
                <a:spcPts val="0"/>
              </a:spcBef>
              <a:spcAft>
                <a:spcPts val="0"/>
              </a:spcAft>
              <a:buClr>
                <a:srgbClr val="000000"/>
              </a:buClr>
              <a:buSzPts val="2400"/>
              <a:buFont typeface="Arial"/>
              <a:buNone/>
            </a:pPr>
            <a:r>
              <a:t/>
            </a:r>
            <a:endParaRPr b="1" i="1" sz="2400" u="none" cap="none" strike="noStrike">
              <a:solidFill>
                <a:srgbClr val="00AEFD"/>
              </a:solidFill>
              <a:latin typeface="Work Sans"/>
              <a:ea typeface="Work Sans"/>
              <a:cs typeface="Work Sans"/>
              <a:sym typeface="Work Sans"/>
            </a:endParaRPr>
          </a:p>
        </p:txBody>
      </p:sp>
      <p:grpSp>
        <p:nvGrpSpPr>
          <p:cNvPr id="1281" name="Google Shape;1281;p106"/>
          <p:cNvGrpSpPr/>
          <p:nvPr/>
        </p:nvGrpSpPr>
        <p:grpSpPr>
          <a:xfrm>
            <a:off x="489678" y="3933573"/>
            <a:ext cx="2703011" cy="1741452"/>
            <a:chOff x="550193" y="1910253"/>
            <a:chExt cx="4131150" cy="2661550"/>
          </a:xfrm>
        </p:grpSpPr>
        <p:grpSp>
          <p:nvGrpSpPr>
            <p:cNvPr id="1282" name="Google Shape;1282;p106"/>
            <p:cNvGrpSpPr/>
            <p:nvPr/>
          </p:nvGrpSpPr>
          <p:grpSpPr>
            <a:xfrm rot="-877629">
              <a:off x="1043041" y="2917867"/>
              <a:ext cx="1138932" cy="618361"/>
              <a:chOff x="7844492" y="3873628"/>
              <a:chExt cx="3294525" cy="1788700"/>
            </a:xfrm>
          </p:grpSpPr>
          <p:pic>
            <p:nvPicPr>
              <p:cNvPr id="1283" name="Google Shape;1283;p10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84" name="Google Shape;1284;p10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1</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285" name="Google Shape;1285;p106"/>
            <p:cNvGrpSpPr/>
            <p:nvPr/>
          </p:nvGrpSpPr>
          <p:grpSpPr>
            <a:xfrm rot="536341">
              <a:off x="2078064" y="2306321"/>
              <a:ext cx="1138580" cy="618170"/>
              <a:chOff x="7844492" y="3873628"/>
              <a:chExt cx="3294525" cy="1788700"/>
            </a:xfrm>
          </p:grpSpPr>
          <p:pic>
            <p:nvPicPr>
              <p:cNvPr id="1286" name="Google Shape;1286;p10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87" name="Google Shape;1287;p10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2</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288" name="Google Shape;1288;p106"/>
            <p:cNvGrpSpPr/>
            <p:nvPr/>
          </p:nvGrpSpPr>
          <p:grpSpPr>
            <a:xfrm rot="536341">
              <a:off x="2383351" y="3093907"/>
              <a:ext cx="1138580" cy="618170"/>
              <a:chOff x="7844492" y="3873628"/>
              <a:chExt cx="3294525" cy="1788700"/>
            </a:xfrm>
          </p:grpSpPr>
          <p:pic>
            <p:nvPicPr>
              <p:cNvPr id="1289" name="Google Shape;1289;p10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90" name="Google Shape;1290;p10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3</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291" name="Google Shape;1291;p106"/>
            <p:cNvGrpSpPr/>
            <p:nvPr/>
          </p:nvGrpSpPr>
          <p:grpSpPr>
            <a:xfrm rot="536341">
              <a:off x="2995930" y="2583465"/>
              <a:ext cx="1138580" cy="618170"/>
              <a:chOff x="7844492" y="3873628"/>
              <a:chExt cx="3294525" cy="1788700"/>
            </a:xfrm>
          </p:grpSpPr>
          <p:pic>
            <p:nvPicPr>
              <p:cNvPr id="1292" name="Google Shape;1292;p10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93" name="Google Shape;1293;p10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4</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294" name="Google Shape;1294;p106"/>
            <p:cNvGrpSpPr/>
            <p:nvPr/>
          </p:nvGrpSpPr>
          <p:grpSpPr>
            <a:xfrm rot="536341">
              <a:off x="1110206" y="2160758"/>
              <a:ext cx="1138580" cy="618170"/>
              <a:chOff x="7844492" y="3873628"/>
              <a:chExt cx="3294525" cy="1788700"/>
            </a:xfrm>
          </p:grpSpPr>
          <p:pic>
            <p:nvPicPr>
              <p:cNvPr id="1295" name="Google Shape;1295;p10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96" name="Google Shape;1296;p10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9</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297" name="Google Shape;1297;p106"/>
            <p:cNvGrpSpPr/>
            <p:nvPr/>
          </p:nvGrpSpPr>
          <p:grpSpPr>
            <a:xfrm rot="-722490">
              <a:off x="1504757" y="3594980"/>
              <a:ext cx="1138602" cy="618182"/>
              <a:chOff x="7844492" y="3873628"/>
              <a:chExt cx="3294525" cy="1788700"/>
            </a:xfrm>
          </p:grpSpPr>
          <p:pic>
            <p:nvPicPr>
              <p:cNvPr id="1298" name="Google Shape;1298;p10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299" name="Google Shape;1299;p10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7</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grpSp>
          <p:nvGrpSpPr>
            <p:cNvPr id="1300" name="Google Shape;1300;p106"/>
            <p:cNvGrpSpPr/>
            <p:nvPr/>
          </p:nvGrpSpPr>
          <p:grpSpPr>
            <a:xfrm rot="536341">
              <a:off x="2798146" y="3738898"/>
              <a:ext cx="1138580" cy="618170"/>
              <a:chOff x="7844492" y="3873628"/>
              <a:chExt cx="3294525" cy="1788700"/>
            </a:xfrm>
          </p:grpSpPr>
          <p:pic>
            <p:nvPicPr>
              <p:cNvPr id="1301" name="Google Shape;1301;p106"/>
              <p:cNvPicPr preferRelativeResize="0"/>
              <p:nvPr/>
            </p:nvPicPr>
            <p:blipFill rotWithShape="1">
              <a:blip r:embed="rId3">
                <a:alphaModFix/>
              </a:blip>
              <a:srcRect b="0" l="0" r="0" t="0"/>
              <a:stretch/>
            </p:blipFill>
            <p:spPr>
              <a:xfrm>
                <a:off x="7844492" y="3873628"/>
                <a:ext cx="3294525" cy="1788700"/>
              </a:xfrm>
              <a:prstGeom prst="rect">
                <a:avLst/>
              </a:prstGeom>
              <a:noFill/>
              <a:ln>
                <a:noFill/>
              </a:ln>
            </p:spPr>
          </p:pic>
          <p:sp>
            <p:nvSpPr>
              <p:cNvPr id="1302" name="Google Shape;1302;p106"/>
              <p:cNvSpPr txBox="1"/>
              <p:nvPr/>
            </p:nvSpPr>
            <p:spPr>
              <a:xfrm>
                <a:off x="8219095" y="4121437"/>
                <a:ext cx="2893200" cy="1297200"/>
              </a:xfrm>
              <a:prstGeom prst="rect">
                <a:avLst/>
              </a:prstGeom>
              <a:noFill/>
              <a:ln>
                <a:noFill/>
              </a:ln>
            </p:spPr>
            <p:txBody>
              <a:bodyPr anchorCtr="0" anchor="t" bIns="116050" lIns="116050" spcFirstLastPara="1" rIns="116050" wrap="square" tIns="11605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3D85C6"/>
                    </a:solidFill>
                    <a:latin typeface="Pacifico"/>
                    <a:ea typeface="Pacifico"/>
                    <a:cs typeface="Pacifico"/>
                    <a:sym typeface="Pacifico"/>
                  </a:rPr>
                  <a:t>Idea 5</a:t>
                </a:r>
                <a:endParaRPr b="0" i="0" sz="1100" u="none" cap="none" strike="noStrike">
                  <a:solidFill>
                    <a:srgbClr val="3D85C6"/>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100"/>
                  <a:buFont typeface="Arial"/>
                  <a:buNone/>
                </a:pPr>
                <a:r>
                  <a:t/>
                </a:r>
                <a:endParaRPr b="0" i="1" sz="1100" u="none" cap="none" strike="noStrike">
                  <a:solidFill>
                    <a:srgbClr val="3D85C6"/>
                  </a:solidFill>
                  <a:latin typeface="Pacifico"/>
                  <a:ea typeface="Pacifico"/>
                  <a:cs typeface="Pacifico"/>
                  <a:sym typeface="Pacifico"/>
                </a:endParaRPr>
              </a:p>
            </p:txBody>
          </p:sp>
        </p:grpSp>
        <p:sp>
          <p:nvSpPr>
            <p:cNvPr id="1303" name="Google Shape;1303;p106"/>
            <p:cNvSpPr/>
            <p:nvPr/>
          </p:nvSpPr>
          <p:spPr>
            <a:xfrm>
              <a:off x="550193" y="1910253"/>
              <a:ext cx="4131150" cy="2661550"/>
            </a:xfrm>
            <a:custGeom>
              <a:rect b="b" l="l" r="r" t="t"/>
              <a:pathLst>
                <a:path extrusionOk="0" h="106462" w="165246">
                  <a:moveTo>
                    <a:pt x="80510" y="761"/>
                  </a:moveTo>
                  <a:cubicBezTo>
                    <a:pt x="64913" y="761"/>
                    <a:pt x="49316" y="761"/>
                    <a:pt x="33719" y="761"/>
                  </a:cubicBezTo>
                  <a:cubicBezTo>
                    <a:pt x="28356" y="761"/>
                    <a:pt x="22244" y="-1284"/>
                    <a:pt x="17645" y="1475"/>
                  </a:cubicBezTo>
                  <a:cubicBezTo>
                    <a:pt x="8054" y="7229"/>
                    <a:pt x="4421" y="20218"/>
                    <a:pt x="1929" y="31122"/>
                  </a:cubicBezTo>
                  <a:cubicBezTo>
                    <a:pt x="-830" y="43194"/>
                    <a:pt x="-311" y="56030"/>
                    <a:pt x="1572" y="68269"/>
                  </a:cubicBezTo>
                  <a:cubicBezTo>
                    <a:pt x="2464" y="74065"/>
                    <a:pt x="1372" y="80253"/>
                    <a:pt x="3358" y="85771"/>
                  </a:cubicBezTo>
                  <a:cubicBezTo>
                    <a:pt x="8817" y="100934"/>
                    <a:pt x="33375" y="97866"/>
                    <a:pt x="49078" y="101488"/>
                  </a:cubicBezTo>
                  <a:cubicBezTo>
                    <a:pt x="72750" y="106948"/>
                    <a:pt x="98311" y="108543"/>
                    <a:pt x="121944" y="102916"/>
                  </a:cubicBezTo>
                  <a:cubicBezTo>
                    <a:pt x="131159" y="100722"/>
                    <a:pt x="141741" y="101279"/>
                    <a:pt x="149448" y="95773"/>
                  </a:cubicBezTo>
                  <a:cubicBezTo>
                    <a:pt x="166548" y="83557"/>
                    <a:pt x="167986" y="54108"/>
                    <a:pt x="161949" y="33979"/>
                  </a:cubicBezTo>
                  <a:cubicBezTo>
                    <a:pt x="160563" y="29358"/>
                    <a:pt x="160577" y="24140"/>
                    <a:pt x="158020" y="20049"/>
                  </a:cubicBezTo>
                  <a:cubicBezTo>
                    <a:pt x="151270" y="9248"/>
                    <a:pt x="134939" y="8060"/>
                    <a:pt x="122301" y="6476"/>
                  </a:cubicBezTo>
                  <a:cubicBezTo>
                    <a:pt x="108146" y="4702"/>
                    <a:pt x="94062" y="1475"/>
                    <a:pt x="79796" y="1475"/>
                  </a:cubicBezTo>
                </a:path>
              </a:pathLst>
            </a:custGeom>
            <a:noFill/>
            <a:ln cap="flat" cmpd="sng" w="28575">
              <a:solidFill>
                <a:srgbClr val="00AEF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304" name="Google Shape;1304;p106"/>
          <p:cNvSpPr txBox="1"/>
          <p:nvPr/>
        </p:nvSpPr>
        <p:spPr>
          <a:xfrm>
            <a:off x="793288" y="5675038"/>
            <a:ext cx="2095800" cy="45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1800"/>
              <a:buFont typeface="Arial"/>
              <a:buNone/>
            </a:pPr>
            <a:r>
              <a:rPr b="1" i="0" lang="en-US" sz="1800" u="none" cap="none" strike="noStrike">
                <a:solidFill>
                  <a:srgbClr val="00AEFD"/>
                </a:solidFill>
                <a:latin typeface="IBM Plex Sans"/>
                <a:ea typeface="IBM Plex Sans"/>
                <a:cs typeface="IBM Plex Sans"/>
                <a:sym typeface="IBM Plex Sans"/>
              </a:rPr>
              <a:t>Combined Idea 1</a:t>
            </a:r>
            <a:endParaRPr b="0" i="0" sz="1800" u="none" cap="none" strike="noStrike">
              <a:solidFill>
                <a:srgbClr val="000000"/>
              </a:solidFill>
              <a:latin typeface="Arial"/>
              <a:ea typeface="Arial"/>
              <a:cs typeface="Arial"/>
              <a:sym typeface="Arial"/>
            </a:endParaRPr>
          </a:p>
        </p:txBody>
      </p:sp>
      <p:sp>
        <p:nvSpPr>
          <p:cNvPr id="1305" name="Google Shape;1305;p106"/>
          <p:cNvSpPr txBox="1"/>
          <p:nvPr/>
        </p:nvSpPr>
        <p:spPr>
          <a:xfrm>
            <a:off x="467864" y="1697359"/>
            <a:ext cx="3048300" cy="25545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Work Sans"/>
              <a:buNone/>
            </a:pPr>
            <a:r>
              <a:rPr b="1" i="0" lang="en-US" sz="2000" u="none" cap="none" strike="noStrike">
                <a:solidFill>
                  <a:srgbClr val="000000"/>
                </a:solidFill>
                <a:latin typeface="Work Sans"/>
                <a:ea typeface="Work Sans"/>
                <a:cs typeface="Work Sans"/>
                <a:sym typeface="Work Sans"/>
              </a:rPr>
              <a:t>Goal </a:t>
            </a:r>
            <a:r>
              <a:rPr b="1" lang="en-US" sz="2000">
                <a:solidFill>
                  <a:srgbClr val="000000"/>
                </a:solidFill>
                <a:latin typeface="Work Sans"/>
                <a:ea typeface="Work Sans"/>
                <a:cs typeface="Work Sans"/>
                <a:sym typeface="Work Sans"/>
              </a:rPr>
              <a:t>statement:</a:t>
            </a:r>
            <a:endParaRPr/>
          </a:p>
          <a:p>
            <a:pPr indent="0" lvl="0" marL="0" marR="0" rtl="0" algn="l">
              <a:lnSpc>
                <a:spcPct val="100000"/>
              </a:lnSpc>
              <a:spcBef>
                <a:spcPts val="0"/>
              </a:spcBef>
              <a:spcAft>
                <a:spcPts val="0"/>
              </a:spcAft>
              <a:buClr>
                <a:srgbClr val="000000"/>
              </a:buClr>
              <a:buSzPts val="2000"/>
              <a:buFont typeface="Work Sans"/>
              <a:buNone/>
            </a:pPr>
            <a:r>
              <a:rPr lang="en-US" sz="2000" u="none" cap="none" strike="noStrike">
                <a:solidFill>
                  <a:srgbClr val="000000"/>
                </a:solidFill>
                <a:latin typeface="Work Sans"/>
                <a:ea typeface="Work Sans"/>
                <a:cs typeface="Work Sans"/>
                <a:sym typeface="Work Sans"/>
              </a:rPr>
              <a:t>Prevent school students from falling sick by getting them to wash their hands while conserving water.</a:t>
            </a:r>
            <a:br>
              <a:rPr lang="en-US" sz="2000" u="none" cap="none" strike="noStrike">
                <a:solidFill>
                  <a:srgbClr val="000000"/>
                </a:solidFill>
                <a:latin typeface="Work Sans"/>
                <a:ea typeface="Work Sans"/>
                <a:cs typeface="Work Sans"/>
                <a:sym typeface="Work Sans"/>
              </a:rPr>
            </a:br>
            <a:r>
              <a:rPr b="1" i="0" lang="en-US" sz="2000" u="none" cap="none" strike="noStrike">
                <a:solidFill>
                  <a:srgbClr val="000000"/>
                </a:solidFill>
                <a:latin typeface="Work Sans"/>
                <a:ea typeface="Work Sans"/>
                <a:cs typeface="Work Sans"/>
                <a:sym typeface="Work Sans"/>
              </a:rPr>
              <a:t>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pic>
        <p:nvPicPr>
          <p:cNvPr id="1311" name="Google Shape;1311;p107"/>
          <p:cNvPicPr preferRelativeResize="0"/>
          <p:nvPr/>
        </p:nvPicPr>
        <p:blipFill rotWithShape="1">
          <a:blip r:embed="rId3">
            <a:alphaModFix/>
          </a:blip>
          <a:srcRect b="0" l="0" r="1601" t="1999"/>
          <a:stretch/>
        </p:blipFill>
        <p:spPr>
          <a:xfrm>
            <a:off x="0" y="0"/>
            <a:ext cx="12192001" cy="6858001"/>
          </a:xfrm>
          <a:prstGeom prst="rect">
            <a:avLst/>
          </a:prstGeom>
          <a:noFill/>
          <a:ln>
            <a:noFill/>
          </a:ln>
        </p:spPr>
      </p:pic>
      <p:sp>
        <p:nvSpPr>
          <p:cNvPr id="1312" name="Google Shape;1312;p107"/>
          <p:cNvSpPr txBox="1"/>
          <p:nvPr/>
        </p:nvSpPr>
        <p:spPr>
          <a:xfrm>
            <a:off x="1168225" y="1408175"/>
            <a:ext cx="10118400" cy="130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IBM Plex Sans"/>
                <a:ea typeface="IBM Plex Sans"/>
                <a:cs typeface="IBM Plex Sans"/>
                <a:sym typeface="IBM Plex Sans"/>
              </a:rPr>
              <a:t>PHASE 2 : DESIGN | Activity 2-6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IBM Plex Sans"/>
                <a:ea typeface="IBM Plex Sans"/>
                <a:cs typeface="IBM Plex Sans"/>
                <a:sym typeface="IBM Plex Sans"/>
              </a:rPr>
              <a:t>CO-CREATE WITH TARGET AUDIENCE.  </a:t>
            </a:r>
            <a:endParaRPr b="1" i="0" sz="72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BM Plex Sans"/>
                <a:ea typeface="IBM Plex Sans"/>
                <a:cs typeface="IBM Plex Sans"/>
                <a:sym typeface="IBM Plex Sans"/>
              </a:rPr>
              <a:t>User Feedback, Interviews</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7200"/>
              <a:buFont typeface="Arial"/>
              <a:buNone/>
            </a:pPr>
            <a:r>
              <a:t/>
            </a:r>
            <a:endParaRPr b="1" i="0" sz="7200" u="none" cap="none" strike="noStrike">
              <a:solidFill>
                <a:schemeClr val="lt1"/>
              </a:solidFill>
              <a:latin typeface="IBM Plex Sans"/>
              <a:ea typeface="IBM Plex Sans"/>
              <a:cs typeface="IBM Plex Sans"/>
              <a:sym typeface="IBM Plex Sans"/>
            </a:endParaRPr>
          </a:p>
        </p:txBody>
      </p:sp>
      <p:cxnSp>
        <p:nvCxnSpPr>
          <p:cNvPr id="1313" name="Google Shape;1313;p107"/>
          <p:cNvCxnSpPr/>
          <p:nvPr/>
        </p:nvCxnSpPr>
        <p:spPr>
          <a:xfrm>
            <a:off x="1338325" y="4326475"/>
            <a:ext cx="1500000" cy="0"/>
          </a:xfrm>
          <a:prstGeom prst="straightConnector1">
            <a:avLst/>
          </a:prstGeom>
          <a:noFill/>
          <a:ln cap="flat" cmpd="sng" w="114300">
            <a:solidFill>
              <a:srgbClr val="FFFFFF"/>
            </a:solidFill>
            <a:prstDash val="solid"/>
            <a:round/>
            <a:headEnd len="sm" w="sm" type="none"/>
            <a:tailEnd len="sm" w="sm"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08"/>
          <p:cNvSpPr txBox="1"/>
          <p:nvPr/>
        </p:nvSpPr>
        <p:spPr>
          <a:xfrm>
            <a:off x="1306500" y="2568475"/>
            <a:ext cx="9579000" cy="22710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400"/>
              </a:spcBef>
              <a:spcAft>
                <a:spcPts val="0"/>
              </a:spcAft>
              <a:buClr>
                <a:schemeClr val="dk1"/>
              </a:buClr>
              <a:buSzPts val="1100"/>
              <a:buFont typeface="Arial"/>
              <a:buNone/>
            </a:pPr>
            <a:r>
              <a:rPr b="1" i="0" lang="en-US" sz="4800" u="none" cap="none" strike="noStrike">
                <a:solidFill>
                  <a:srgbClr val="222222"/>
                </a:solidFill>
                <a:latin typeface="IBM Plex Sans"/>
                <a:ea typeface="IBM Plex Sans"/>
                <a:cs typeface="IBM Plex Sans"/>
                <a:sym typeface="IBM Plex Sans"/>
              </a:rPr>
              <a:t>Collect </a:t>
            </a:r>
            <a:r>
              <a:rPr b="1" i="0" lang="en-US" sz="4800" u="none" cap="none" strike="noStrike">
                <a:solidFill>
                  <a:srgbClr val="00AEFD"/>
                </a:solidFill>
                <a:latin typeface="IBM Plex Sans"/>
                <a:ea typeface="IBM Plex Sans"/>
                <a:cs typeface="IBM Plex Sans"/>
                <a:sym typeface="IBM Plex Sans"/>
              </a:rPr>
              <a:t>feedback </a:t>
            </a:r>
            <a:r>
              <a:rPr b="1" i="0" lang="en-US" sz="4800" u="none" cap="none" strike="noStrike">
                <a:solidFill>
                  <a:srgbClr val="222222"/>
                </a:solidFill>
                <a:latin typeface="IBM Plex Sans"/>
                <a:ea typeface="IBM Plex Sans"/>
                <a:cs typeface="IBM Plex Sans"/>
                <a:sym typeface="IBM Plex Sans"/>
              </a:rPr>
              <a:t>and </a:t>
            </a:r>
            <a:r>
              <a:rPr b="1" i="0" lang="en-US" sz="4800" u="none" cap="none" strike="noStrike">
                <a:solidFill>
                  <a:srgbClr val="00B0F0"/>
                </a:solidFill>
                <a:latin typeface="IBM Plex Sans"/>
                <a:ea typeface="IBM Plex Sans"/>
                <a:cs typeface="IBM Plex Sans"/>
                <a:sym typeface="IBM Plex Sans"/>
              </a:rPr>
              <a:t>work with others</a:t>
            </a:r>
            <a:r>
              <a:rPr b="1" i="0" lang="en-US" sz="4800" u="none" cap="none" strike="noStrike">
                <a:solidFill>
                  <a:srgbClr val="222222"/>
                </a:solidFill>
                <a:latin typeface="IBM Plex Sans"/>
                <a:ea typeface="IBM Plex Sans"/>
                <a:cs typeface="IBM Plex Sans"/>
                <a:sym typeface="IBM Plex Sans"/>
              </a:rPr>
              <a:t> to create better solutions.</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rgbClr val="000000"/>
              </a:solidFill>
              <a:latin typeface="IBM Plex Sans"/>
              <a:ea typeface="IBM Plex Sans"/>
              <a:cs typeface="IBM Plex Sans"/>
              <a:sym typeface="IBM Plex Sans"/>
            </a:endParaRPr>
          </a:p>
        </p:txBody>
      </p:sp>
      <p:sp>
        <p:nvSpPr>
          <p:cNvPr id="1320" name="Google Shape;1320;p108"/>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IBM Plex Sans"/>
                <a:ea typeface="IBM Plex Sans"/>
                <a:cs typeface="IBM Plex Sans"/>
                <a:sym typeface="IBM Plex Sans"/>
              </a:rPr>
              <a:t>PHASE 2: DESIGN | Activity 2-6</a:t>
            </a:r>
            <a:endParaRPr b="1" i="0" sz="14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USER FEEDBACK + INTERVIEWS</a:t>
            </a:r>
            <a:endParaRPr b="1"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09"/>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2: DESIGN </a:t>
            </a:r>
            <a:r>
              <a:rPr b="1" i="0" lang="en-US" sz="1400" u="none" cap="none" strike="noStrike">
                <a:solidFill>
                  <a:srgbClr val="000000"/>
                </a:solidFill>
                <a:latin typeface="IBM Plex Sans"/>
                <a:ea typeface="IBM Plex Sans"/>
                <a:cs typeface="IBM Plex Sans"/>
                <a:sym typeface="IBM Plex Sans"/>
              </a:rPr>
              <a:t>| Activity 2-6</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USER FEEDBACK + INTERVIEWS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IBM Plex Sans"/>
              <a:ea typeface="IBM Plex Sans"/>
              <a:cs typeface="IBM Plex Sans"/>
              <a:sym typeface="IBM Plex Sans"/>
            </a:endParaRPr>
          </a:p>
        </p:txBody>
      </p:sp>
      <p:sp>
        <p:nvSpPr>
          <p:cNvPr id="1326" name="Google Shape;1326;p109"/>
          <p:cNvSpPr txBox="1"/>
          <p:nvPr/>
        </p:nvSpPr>
        <p:spPr>
          <a:xfrm>
            <a:off x="829700" y="3358675"/>
            <a:ext cx="4742400" cy="111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IBM Plex Sans"/>
                <a:ea typeface="IBM Plex Sans"/>
                <a:cs typeface="IBM Plex Sans"/>
                <a:sym typeface="IBM Plex Sans"/>
              </a:rPr>
              <a:t>Feedback at this stage allows problem solvers to </a:t>
            </a:r>
            <a:r>
              <a:rPr b="1" i="0" lang="en-US" sz="3000" u="sng" cap="none" strike="noStrike">
                <a:solidFill>
                  <a:srgbClr val="00AEFD"/>
                </a:solidFill>
                <a:latin typeface="IBM Plex Sans"/>
                <a:ea typeface="IBM Plex Sans"/>
                <a:cs typeface="IBM Plex Sans"/>
                <a:sym typeface="IBM Plex Sans"/>
              </a:rPr>
              <a:t>improve their ideas</a:t>
            </a:r>
            <a:r>
              <a:rPr b="1" i="0" lang="en-US" sz="3000" u="none" cap="none" strike="noStrike">
                <a:solidFill>
                  <a:srgbClr val="00AEFD"/>
                </a:solidFill>
                <a:latin typeface="IBM Plex Sans"/>
                <a:ea typeface="IBM Plex Sans"/>
                <a:cs typeface="IBM Plex Sans"/>
                <a:sym typeface="IBM Plex Sans"/>
              </a:rPr>
              <a:t> </a:t>
            </a:r>
            <a:r>
              <a:rPr b="1" i="0" lang="en-US" sz="3000" u="none" cap="none" strike="noStrike">
                <a:solidFill>
                  <a:srgbClr val="000000"/>
                </a:solidFill>
                <a:latin typeface="IBM Plex Sans"/>
                <a:ea typeface="IBM Plex Sans"/>
                <a:cs typeface="IBM Plex Sans"/>
                <a:sym typeface="IBM Plex Sans"/>
              </a:rPr>
              <a:t>before they commit to prototyping. </a:t>
            </a:r>
            <a:endParaRPr b="1" i="0" sz="3000" u="none" cap="none" strike="noStrike">
              <a:solidFill>
                <a:srgbClr val="000000"/>
              </a:solidFill>
              <a:latin typeface="IBM Plex Sans"/>
              <a:ea typeface="IBM Plex Sans"/>
              <a:cs typeface="IBM Plex Sans"/>
              <a:sym typeface="IBM Plex Sans"/>
            </a:endParaRPr>
          </a:p>
          <a:p>
            <a:pPr indent="0" lvl="0" marL="45720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IBM Plex Sans"/>
              <a:ea typeface="IBM Plex Sans"/>
              <a:cs typeface="IBM Plex Sans"/>
              <a:sym typeface="IBM Plex Sans"/>
            </a:endParaRPr>
          </a:p>
        </p:txBody>
      </p:sp>
      <p:sp>
        <p:nvSpPr>
          <p:cNvPr id="1327" name="Google Shape;1327;p109"/>
          <p:cNvSpPr txBox="1"/>
          <p:nvPr/>
        </p:nvSpPr>
        <p:spPr>
          <a:xfrm>
            <a:off x="6046725" y="2290175"/>
            <a:ext cx="4742400" cy="1110000"/>
          </a:xfrm>
          <a:prstGeom prst="rect">
            <a:avLst/>
          </a:prstGeom>
          <a:noFill/>
          <a:ln>
            <a:noFill/>
          </a:ln>
        </p:spPr>
        <p:txBody>
          <a:bodyPr anchorCtr="0" anchor="t" bIns="116050" lIns="116050" spcFirstLastPara="1" rIns="116050" wrap="square" tIns="116050">
            <a:noAutofit/>
          </a:bodyPr>
          <a:lstStyle/>
          <a:p>
            <a:pPr indent="-342900" lvl="0" marL="457200" marR="0" rtl="0" algn="l">
              <a:lnSpc>
                <a:spcPct val="100000"/>
              </a:lnSpc>
              <a:spcBef>
                <a:spcPts val="0"/>
              </a:spcBef>
              <a:spcAft>
                <a:spcPts val="0"/>
              </a:spcAft>
              <a:buClr>
                <a:srgbClr val="000000"/>
              </a:buClr>
              <a:buSzPts val="1800"/>
              <a:buFont typeface="Work Sans"/>
              <a:buAutoNum type="arabicPeriod"/>
            </a:pPr>
            <a:r>
              <a:rPr b="0" i="1" lang="en-US" sz="1800" u="none" cap="none" strike="noStrike">
                <a:solidFill>
                  <a:srgbClr val="000000"/>
                </a:solidFill>
                <a:latin typeface="Work Sans"/>
                <a:ea typeface="Work Sans"/>
                <a:cs typeface="Work Sans"/>
                <a:sym typeface="Work Sans"/>
              </a:rPr>
              <a:t>Does the solution address the cause and problem?</a:t>
            </a:r>
            <a:endParaRPr b="0" i="1" sz="1800" u="none" cap="none" strike="noStrike">
              <a:solidFill>
                <a:srgbClr val="000000"/>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00000"/>
              </a:solidFill>
              <a:latin typeface="Work Sans"/>
              <a:ea typeface="Work Sans"/>
              <a:cs typeface="Work Sans"/>
              <a:sym typeface="Work Sans"/>
            </a:endParaRPr>
          </a:p>
          <a:p>
            <a:pPr indent="-342900" lvl="0" marL="457200" marR="0" rtl="0" algn="l">
              <a:lnSpc>
                <a:spcPct val="100000"/>
              </a:lnSpc>
              <a:spcBef>
                <a:spcPts val="0"/>
              </a:spcBef>
              <a:spcAft>
                <a:spcPts val="0"/>
              </a:spcAft>
              <a:buClr>
                <a:srgbClr val="000000"/>
              </a:buClr>
              <a:buSzPts val="1800"/>
              <a:buFont typeface="Work Sans"/>
              <a:buAutoNum type="arabicPeriod"/>
            </a:pPr>
            <a:r>
              <a:rPr b="0" i="1" lang="en-US" sz="1800" u="none" cap="none" strike="noStrike">
                <a:solidFill>
                  <a:schemeClr val="dk1"/>
                </a:solidFill>
                <a:latin typeface="Work Sans"/>
                <a:ea typeface="Work Sans"/>
                <a:cs typeface="Work Sans"/>
                <a:sym typeface="Work Sans"/>
              </a:rPr>
              <a:t>Is the solution easy to understand? Would it be easy to use?</a:t>
            </a:r>
            <a:endParaRPr b="0" i="1" sz="18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a:p>
            <a:pPr indent="-342900" lvl="0" marL="457200" marR="0" rtl="0" algn="l">
              <a:lnSpc>
                <a:spcPct val="100000"/>
              </a:lnSpc>
              <a:spcBef>
                <a:spcPts val="0"/>
              </a:spcBef>
              <a:spcAft>
                <a:spcPts val="0"/>
              </a:spcAft>
              <a:buClr>
                <a:srgbClr val="000000"/>
              </a:buClr>
              <a:buSzPts val="1800"/>
              <a:buFont typeface="Work Sans"/>
              <a:buAutoNum type="arabicPeriod"/>
            </a:pPr>
            <a:r>
              <a:rPr b="0" i="1" lang="en-US" sz="1800" u="none" cap="none" strike="noStrike">
                <a:solidFill>
                  <a:schemeClr val="dk1"/>
                </a:solidFill>
                <a:latin typeface="Work Sans"/>
                <a:ea typeface="Work Sans"/>
                <a:cs typeface="Work Sans"/>
                <a:sym typeface="Work Sans"/>
              </a:rPr>
              <a:t>Which parts of the solution work well and Why? Which don’t work well and Why?</a:t>
            </a:r>
            <a:endParaRPr b="0" i="1" sz="1800" u="none" cap="none" strike="noStrike">
              <a:solidFill>
                <a:schemeClr val="dk1"/>
              </a:solidFill>
              <a:latin typeface="Work Sans"/>
              <a:ea typeface="Work Sans"/>
              <a:cs typeface="Work Sans"/>
              <a:sym typeface="Work Sans"/>
            </a:endParaRPr>
          </a:p>
          <a:p>
            <a:pPr indent="0" lvl="0" marL="45720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a:p>
            <a:pPr indent="-342900" lvl="0" marL="457200" marR="0" rtl="0" algn="l">
              <a:lnSpc>
                <a:spcPct val="100000"/>
              </a:lnSpc>
              <a:spcBef>
                <a:spcPts val="0"/>
              </a:spcBef>
              <a:spcAft>
                <a:spcPts val="0"/>
              </a:spcAft>
              <a:buClr>
                <a:schemeClr val="dk1"/>
              </a:buClr>
              <a:buSzPts val="1800"/>
              <a:buFont typeface="Work Sans"/>
              <a:buAutoNum type="arabicPeriod"/>
            </a:pPr>
            <a:r>
              <a:rPr b="0" i="1" lang="en-US" sz="1800" u="none" cap="none" strike="noStrike">
                <a:solidFill>
                  <a:schemeClr val="dk1"/>
                </a:solidFill>
                <a:latin typeface="Work Sans"/>
                <a:ea typeface="Work Sans"/>
                <a:cs typeface="Work Sans"/>
                <a:sym typeface="Work Sans"/>
              </a:rPr>
              <a:t>Do you have suggestions for us to improve the solution?</a:t>
            </a:r>
            <a:endParaRPr b="0" i="1" sz="18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00000"/>
              </a:solidFill>
              <a:latin typeface="Work Sans"/>
              <a:ea typeface="Work Sans"/>
              <a:cs typeface="Work Sans"/>
              <a:sym typeface="Work Sans"/>
            </a:endParaRPr>
          </a:p>
        </p:txBody>
      </p:sp>
      <p:sp>
        <p:nvSpPr>
          <p:cNvPr id="1328" name="Google Shape;1328;p109"/>
          <p:cNvSpPr txBox="1"/>
          <p:nvPr/>
        </p:nvSpPr>
        <p:spPr>
          <a:xfrm>
            <a:off x="6172201" y="1574475"/>
            <a:ext cx="4742400" cy="4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Here are a few questions you can ask your users:</a:t>
            </a:r>
            <a:endParaRPr b="1" i="0" sz="18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10"/>
          <p:cNvSpPr txBox="1"/>
          <p:nvPr/>
        </p:nvSpPr>
        <p:spPr>
          <a:xfrm>
            <a:off x="372500" y="653873"/>
            <a:ext cx="9175800" cy="8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IBM Plex Sans"/>
                <a:ea typeface="IBM Plex Sans"/>
                <a:cs typeface="IBM Plex Sans"/>
                <a:sym typeface="IBM Plex Sans"/>
              </a:rPr>
              <a:t>PHASE 2: DESIGN </a:t>
            </a:r>
            <a:r>
              <a:rPr b="1" i="0" lang="en-US" sz="1400" u="none" cap="none" strike="noStrike">
                <a:solidFill>
                  <a:srgbClr val="000000"/>
                </a:solidFill>
                <a:latin typeface="IBM Plex Sans"/>
                <a:ea typeface="IBM Plex Sans"/>
                <a:cs typeface="IBM Plex Sans"/>
                <a:sym typeface="IBM Plex Sans"/>
              </a:rPr>
              <a:t>| Activity 2-6</a:t>
            </a:r>
            <a:endParaRPr b="1" i="0" sz="14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IBM Plex Sans"/>
                <a:ea typeface="IBM Plex Sans"/>
                <a:cs typeface="IBM Plex Sans"/>
                <a:sym typeface="IBM Plex Sans"/>
              </a:rPr>
              <a:t>USER FEEDBACK + INTERVIEWS</a:t>
            </a:r>
            <a:endParaRPr b="1" i="0" sz="3000" u="none" cap="none" strike="noStrike">
              <a:solidFill>
                <a:schemeClr val="dk1"/>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IBM Plex Sans"/>
              <a:ea typeface="IBM Plex Sans"/>
              <a:cs typeface="IBM Plex Sans"/>
              <a:sym typeface="IBM Plex Sans"/>
            </a:endParaRPr>
          </a:p>
        </p:txBody>
      </p:sp>
      <p:sp>
        <p:nvSpPr>
          <p:cNvPr id="1334" name="Google Shape;1334;p110"/>
          <p:cNvSpPr txBox="1"/>
          <p:nvPr/>
        </p:nvSpPr>
        <p:spPr>
          <a:xfrm>
            <a:off x="595330" y="2964162"/>
            <a:ext cx="3600000" cy="36000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2400"/>
              <a:buFont typeface="Arial"/>
              <a:buNone/>
            </a:pPr>
            <a:r>
              <a:rPr b="1" i="0" lang="en-US" sz="2400" u="none" cap="none" strike="noStrike">
                <a:solidFill>
                  <a:srgbClr val="00AEFD"/>
                </a:solidFill>
                <a:latin typeface="Work Sans"/>
                <a:ea typeface="Work Sans"/>
                <a:cs typeface="Work Sans"/>
                <a:sym typeface="Work Sans"/>
              </a:rPr>
              <a:t>Current users/customers</a:t>
            </a:r>
            <a:endParaRPr sz="1800">
              <a:solidFill>
                <a:schemeClr val="dk1"/>
              </a:solidFill>
              <a:latin typeface="Calibri"/>
              <a:ea typeface="Calibri"/>
              <a:cs typeface="Calibri"/>
              <a:sym typeface="Calibri"/>
            </a:endParaRPr>
          </a:p>
          <a:p>
            <a:pPr indent="-9144" lvl="0" marL="192024" marR="9144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Work Sans"/>
              <a:ea typeface="Work Sans"/>
              <a:cs typeface="Work Sans"/>
              <a:sym typeface="Work Sans"/>
            </a:endParaRPr>
          </a:p>
          <a:p>
            <a:pPr indent="-171450" lvl="0" marL="354330" marR="91440" rtl="0" algn="l">
              <a:lnSpc>
                <a:spcPct val="100000"/>
              </a:lnSpc>
              <a:spcBef>
                <a:spcPts val="0"/>
              </a:spcBef>
              <a:spcAft>
                <a:spcPts val="0"/>
              </a:spcAft>
              <a:buClr>
                <a:srgbClr val="000000"/>
              </a:buClr>
              <a:buSzPts val="1200"/>
              <a:buFont typeface="Arial"/>
              <a:buChar char="•"/>
            </a:pPr>
            <a:r>
              <a:rPr b="0" i="1" lang="en-US" sz="1200" u="none" cap="none" strike="noStrike">
                <a:solidFill>
                  <a:schemeClr val="dk1"/>
                </a:solidFill>
                <a:latin typeface="Work Sans"/>
                <a:ea typeface="Work Sans"/>
                <a:cs typeface="Work Sans"/>
                <a:sym typeface="Work Sans"/>
              </a:rPr>
              <a:t>What is the main thing you look for in this product or service?</a:t>
            </a:r>
            <a:endParaRPr sz="1800">
              <a:solidFill>
                <a:schemeClr val="dk1"/>
              </a:solidFill>
              <a:latin typeface="Calibri"/>
              <a:ea typeface="Calibri"/>
              <a:cs typeface="Calibri"/>
              <a:sym typeface="Calibri"/>
            </a:endParaRPr>
          </a:p>
          <a:p>
            <a:pPr indent="-171450" lvl="0" marL="354330" marR="91440" rtl="0" algn="l">
              <a:lnSpc>
                <a:spcPct val="100000"/>
              </a:lnSpc>
              <a:spcBef>
                <a:spcPts val="0"/>
              </a:spcBef>
              <a:spcAft>
                <a:spcPts val="0"/>
              </a:spcAft>
              <a:buClr>
                <a:srgbClr val="000000"/>
              </a:buClr>
              <a:buSzPts val="1200"/>
              <a:buFont typeface="Arial"/>
              <a:buChar char="•"/>
            </a:pPr>
            <a:r>
              <a:rPr b="0" i="1" lang="en-US" sz="1200" u="none" cap="none" strike="noStrike">
                <a:solidFill>
                  <a:schemeClr val="dk1"/>
                </a:solidFill>
                <a:latin typeface="Work Sans"/>
                <a:ea typeface="Work Sans"/>
                <a:cs typeface="Work Sans"/>
                <a:sym typeface="Work Sans"/>
              </a:rPr>
              <a:t>What makes or would make you choose this one over others?</a:t>
            </a:r>
            <a:endParaRPr sz="1800">
              <a:solidFill>
                <a:schemeClr val="dk1"/>
              </a:solidFill>
              <a:latin typeface="Calibri"/>
              <a:ea typeface="Calibri"/>
              <a:cs typeface="Calibri"/>
              <a:sym typeface="Calibri"/>
            </a:endParaRPr>
          </a:p>
          <a:p>
            <a:pPr indent="-171450" lvl="0" marL="354330" marR="91440" rtl="0" algn="l">
              <a:lnSpc>
                <a:spcPct val="100000"/>
              </a:lnSpc>
              <a:spcBef>
                <a:spcPts val="0"/>
              </a:spcBef>
              <a:spcAft>
                <a:spcPts val="0"/>
              </a:spcAft>
              <a:buClr>
                <a:srgbClr val="000000"/>
              </a:buClr>
              <a:buSzPts val="1200"/>
              <a:buFont typeface="Arial"/>
              <a:buChar char="•"/>
            </a:pPr>
            <a:r>
              <a:rPr b="0" i="1" lang="en-US" sz="1200" u="none" cap="none" strike="noStrike">
                <a:solidFill>
                  <a:schemeClr val="dk1"/>
                </a:solidFill>
                <a:latin typeface="Work Sans"/>
                <a:ea typeface="Work Sans"/>
                <a:cs typeface="Work Sans"/>
                <a:sym typeface="Work Sans"/>
              </a:rPr>
              <a:t>What makes you choose a shop over others for this product?</a:t>
            </a:r>
            <a:endParaRPr sz="1800">
              <a:solidFill>
                <a:schemeClr val="dk1"/>
              </a:solidFill>
              <a:latin typeface="Calibri"/>
              <a:ea typeface="Calibri"/>
              <a:cs typeface="Calibri"/>
              <a:sym typeface="Calibri"/>
            </a:endParaRPr>
          </a:p>
          <a:p>
            <a:pPr indent="-171450" lvl="0" marL="354330" marR="91440" rtl="0" algn="l">
              <a:lnSpc>
                <a:spcPct val="100000"/>
              </a:lnSpc>
              <a:spcBef>
                <a:spcPts val="0"/>
              </a:spcBef>
              <a:spcAft>
                <a:spcPts val="0"/>
              </a:spcAft>
              <a:buClr>
                <a:srgbClr val="000000"/>
              </a:buClr>
              <a:buSzPts val="1200"/>
              <a:buFont typeface="Arial"/>
              <a:buChar char="•"/>
            </a:pPr>
            <a:r>
              <a:rPr b="0" i="1" lang="en-US" sz="1200" u="none" cap="none" strike="noStrike">
                <a:solidFill>
                  <a:schemeClr val="dk1"/>
                </a:solidFill>
                <a:latin typeface="Work Sans"/>
                <a:ea typeface="Work Sans"/>
                <a:cs typeface="Work Sans"/>
                <a:sym typeface="Work Sans"/>
              </a:rPr>
              <a:t>How often do you buy this product or service?</a:t>
            </a:r>
            <a:endParaRPr sz="1800">
              <a:solidFill>
                <a:schemeClr val="dk1"/>
              </a:solidFill>
              <a:latin typeface="Calibri"/>
              <a:ea typeface="Calibri"/>
              <a:cs typeface="Calibri"/>
              <a:sym typeface="Calibri"/>
            </a:endParaRPr>
          </a:p>
          <a:p>
            <a:pPr indent="-171450" lvl="0" marL="354330" marR="91440" rtl="0" algn="l">
              <a:lnSpc>
                <a:spcPct val="100000"/>
              </a:lnSpc>
              <a:spcBef>
                <a:spcPts val="0"/>
              </a:spcBef>
              <a:spcAft>
                <a:spcPts val="0"/>
              </a:spcAft>
              <a:buClr>
                <a:srgbClr val="000000"/>
              </a:buClr>
              <a:buSzPts val="1200"/>
              <a:buFont typeface="Arial"/>
              <a:buChar char="•"/>
            </a:pPr>
            <a:r>
              <a:rPr b="0" i="1" lang="en-US" sz="1200" u="none" cap="none" strike="noStrike">
                <a:solidFill>
                  <a:schemeClr val="dk1"/>
                </a:solidFill>
                <a:latin typeface="Work Sans"/>
                <a:ea typeface="Work Sans"/>
                <a:cs typeface="Work Sans"/>
                <a:sym typeface="Work Sans"/>
              </a:rPr>
              <a:t>How much are you willing to pay for it?</a:t>
            </a:r>
            <a:endParaRPr sz="1800">
              <a:solidFill>
                <a:schemeClr val="dk1"/>
              </a:solidFill>
              <a:latin typeface="Calibri"/>
              <a:ea typeface="Calibri"/>
              <a:cs typeface="Calibri"/>
              <a:sym typeface="Calibri"/>
            </a:endParaRPr>
          </a:p>
          <a:p>
            <a:pPr indent="-171450" lvl="0" marL="354330" marR="91440" rtl="0" algn="l">
              <a:lnSpc>
                <a:spcPct val="100000"/>
              </a:lnSpc>
              <a:spcBef>
                <a:spcPts val="0"/>
              </a:spcBef>
              <a:spcAft>
                <a:spcPts val="0"/>
              </a:spcAft>
              <a:buClr>
                <a:srgbClr val="000000"/>
              </a:buClr>
              <a:buSzPts val="1200"/>
              <a:buFont typeface="Arial"/>
              <a:buChar char="•"/>
            </a:pPr>
            <a:r>
              <a:rPr b="0" i="1" lang="en-US" sz="1200" u="none" cap="none" strike="noStrike">
                <a:solidFill>
                  <a:schemeClr val="dk1"/>
                </a:solidFill>
                <a:latin typeface="Work Sans"/>
                <a:ea typeface="Work Sans"/>
                <a:cs typeface="Work Sans"/>
                <a:sym typeface="Work Sans"/>
              </a:rPr>
              <a:t>How could I convince customers to choose me over competitors?</a:t>
            </a:r>
            <a:endParaRPr b="0" i="1" sz="1200" u="none" cap="none" strike="noStrike">
              <a:solidFill>
                <a:schemeClr val="dk1"/>
              </a:solidFill>
              <a:latin typeface="Work Sans"/>
              <a:ea typeface="Work Sans"/>
              <a:cs typeface="Work Sans"/>
              <a:sym typeface="Work Sans"/>
            </a:endParaRPr>
          </a:p>
        </p:txBody>
      </p:sp>
      <p:sp>
        <p:nvSpPr>
          <p:cNvPr id="1335" name="Google Shape;1335;p110"/>
          <p:cNvSpPr txBox="1"/>
          <p:nvPr/>
        </p:nvSpPr>
        <p:spPr>
          <a:xfrm>
            <a:off x="4316727" y="2964162"/>
            <a:ext cx="3600000" cy="36000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rgbClr val="000000"/>
              </a:buClr>
              <a:buSzPts val="1100"/>
              <a:buFont typeface="Arial"/>
              <a:buNone/>
            </a:pPr>
            <a:r>
              <a:rPr b="1" i="0" lang="en-US" sz="2400" u="none" cap="none" strike="noStrike">
                <a:solidFill>
                  <a:srgbClr val="00AEFD"/>
                </a:solidFill>
                <a:latin typeface="Work Sans"/>
                <a:ea typeface="Work Sans"/>
                <a:cs typeface="Work Sans"/>
                <a:sym typeface="Work Sans"/>
              </a:rPr>
              <a:t>Suppliers</a:t>
            </a:r>
            <a:endParaRPr sz="1800">
              <a:solidFill>
                <a:schemeClr val="dk1"/>
              </a:solidFill>
              <a:latin typeface="Calibri"/>
              <a:ea typeface="Calibri"/>
              <a:cs typeface="Calibri"/>
              <a:sym typeface="Calibri"/>
            </a:endParaRPr>
          </a:p>
          <a:p>
            <a:pPr indent="-9144" lvl="0" marL="192024" marR="91440" rtl="0" algn="l">
              <a:lnSpc>
                <a:spcPct val="100000"/>
              </a:lnSpc>
              <a:spcBef>
                <a:spcPts val="0"/>
              </a:spcBef>
              <a:spcAft>
                <a:spcPts val="0"/>
              </a:spcAft>
              <a:buClr>
                <a:srgbClr val="000000"/>
              </a:buClr>
              <a:buSzPts val="1100"/>
              <a:buFont typeface="Arial"/>
              <a:buNone/>
            </a:pPr>
            <a:r>
              <a:t/>
            </a:r>
            <a:endParaRPr b="0" i="1" sz="1200" u="none" cap="none" strike="noStrike">
              <a:solidFill>
                <a:schemeClr val="dk1"/>
              </a:solidFill>
              <a:latin typeface="Work Sans"/>
              <a:ea typeface="Work Sans"/>
              <a:cs typeface="Work Sans"/>
              <a:sym typeface="Work Sans"/>
            </a:endParaRPr>
          </a:p>
          <a:p>
            <a:pPr indent="-9144" lvl="0" marL="192024" marR="91440" rtl="0" algn="l">
              <a:lnSpc>
                <a:spcPct val="100000"/>
              </a:lnSpc>
              <a:spcBef>
                <a:spcPts val="0"/>
              </a:spcBef>
              <a:spcAft>
                <a:spcPts val="0"/>
              </a:spcAft>
              <a:buClr>
                <a:srgbClr val="000000"/>
              </a:buClr>
              <a:buSzPts val="1100"/>
              <a:buFont typeface="Arial"/>
              <a:buNone/>
            </a:pPr>
            <a:r>
              <a:t/>
            </a:r>
            <a:endParaRPr b="0" i="1" sz="1200" u="none" cap="none" strike="noStrike">
              <a:solidFill>
                <a:schemeClr val="dk1"/>
              </a:solidFill>
              <a:latin typeface="Work Sans"/>
              <a:ea typeface="Work Sans"/>
              <a:cs typeface="Work Sans"/>
              <a:sym typeface="Work Sans"/>
            </a:endParaRPr>
          </a:p>
          <a:p>
            <a:pPr indent="-171450" lvl="0" marL="354330" marR="91440" rtl="0" algn="l">
              <a:lnSpc>
                <a:spcPct val="100000"/>
              </a:lnSpc>
              <a:spcBef>
                <a:spcPts val="0"/>
              </a:spcBef>
              <a:spcAft>
                <a:spcPts val="0"/>
              </a:spcAft>
              <a:buClr>
                <a:srgbClr val="000000"/>
              </a:buClr>
              <a:buSzPts val="1100"/>
              <a:buFont typeface="Arial"/>
              <a:buChar char="•"/>
            </a:pPr>
            <a:r>
              <a:rPr b="0" i="1" lang="en-US" sz="1200" u="none" cap="none" strike="noStrike">
                <a:solidFill>
                  <a:schemeClr val="dk1"/>
                </a:solidFill>
                <a:latin typeface="Work Sans"/>
                <a:ea typeface="Work Sans"/>
                <a:cs typeface="Work Sans"/>
                <a:sym typeface="Work Sans"/>
              </a:rPr>
              <a:t>What products or services can you offer me for my business idea?</a:t>
            </a:r>
            <a:endParaRPr sz="1800">
              <a:solidFill>
                <a:schemeClr val="dk1"/>
              </a:solidFill>
              <a:latin typeface="Calibri"/>
              <a:ea typeface="Calibri"/>
              <a:cs typeface="Calibri"/>
              <a:sym typeface="Calibri"/>
            </a:endParaRPr>
          </a:p>
          <a:p>
            <a:pPr indent="-171450" lvl="0" marL="354330" marR="91440" rtl="0" algn="l">
              <a:lnSpc>
                <a:spcPct val="100000"/>
              </a:lnSpc>
              <a:spcBef>
                <a:spcPts val="0"/>
              </a:spcBef>
              <a:spcAft>
                <a:spcPts val="0"/>
              </a:spcAft>
              <a:buClr>
                <a:srgbClr val="000000"/>
              </a:buClr>
              <a:buSzPts val="1100"/>
              <a:buFont typeface="Arial"/>
              <a:buChar char="•"/>
            </a:pPr>
            <a:r>
              <a:rPr b="0" i="1" lang="en-US" sz="1200" u="none" cap="none" strike="noStrike">
                <a:solidFill>
                  <a:schemeClr val="dk1"/>
                </a:solidFill>
                <a:latin typeface="Work Sans"/>
                <a:ea typeface="Work Sans"/>
                <a:cs typeface="Work Sans"/>
                <a:sym typeface="Work Sans"/>
              </a:rPr>
              <a:t>Do you deliver or do I have to come pick these products at your store?</a:t>
            </a:r>
            <a:endParaRPr sz="1800">
              <a:solidFill>
                <a:schemeClr val="dk1"/>
              </a:solidFill>
              <a:latin typeface="Calibri"/>
              <a:ea typeface="Calibri"/>
              <a:cs typeface="Calibri"/>
              <a:sym typeface="Calibri"/>
            </a:endParaRPr>
          </a:p>
          <a:p>
            <a:pPr indent="-171450" lvl="0" marL="354330" marR="91440" rtl="0" algn="l">
              <a:lnSpc>
                <a:spcPct val="100000"/>
              </a:lnSpc>
              <a:spcBef>
                <a:spcPts val="0"/>
              </a:spcBef>
              <a:spcAft>
                <a:spcPts val="0"/>
              </a:spcAft>
              <a:buClr>
                <a:srgbClr val="000000"/>
              </a:buClr>
              <a:buSzPts val="1100"/>
              <a:buFont typeface="Arial"/>
              <a:buChar char="•"/>
            </a:pPr>
            <a:r>
              <a:rPr b="0" i="1" lang="en-US" sz="1200" u="none" cap="none" strike="noStrike">
                <a:solidFill>
                  <a:schemeClr val="dk1"/>
                </a:solidFill>
                <a:latin typeface="Work Sans"/>
                <a:ea typeface="Work Sans"/>
                <a:cs typeface="Work Sans"/>
                <a:sym typeface="Work Sans"/>
              </a:rPr>
              <a:t>What makes your products or services better than those from other suppliers?</a:t>
            </a:r>
            <a:endParaRPr sz="1800">
              <a:solidFill>
                <a:schemeClr val="dk1"/>
              </a:solidFill>
              <a:latin typeface="Calibri"/>
              <a:ea typeface="Calibri"/>
              <a:cs typeface="Calibri"/>
              <a:sym typeface="Calibri"/>
            </a:endParaRPr>
          </a:p>
        </p:txBody>
      </p:sp>
      <p:sp>
        <p:nvSpPr>
          <p:cNvPr id="1336" name="Google Shape;1336;p110"/>
          <p:cNvSpPr txBox="1"/>
          <p:nvPr/>
        </p:nvSpPr>
        <p:spPr>
          <a:xfrm>
            <a:off x="8038124" y="2964162"/>
            <a:ext cx="3600000" cy="3600000"/>
          </a:xfrm>
          <a:prstGeom prst="rect">
            <a:avLst/>
          </a:prstGeom>
          <a:noFill/>
          <a:ln cap="flat" cmpd="sng" w="28575">
            <a:solidFill>
              <a:srgbClr val="00AEFD"/>
            </a:solidFill>
            <a:prstDash val="solid"/>
            <a:round/>
            <a:headEnd len="sm" w="sm" type="none"/>
            <a:tailEnd len="sm" w="sm" type="none"/>
          </a:ln>
        </p:spPr>
        <p:txBody>
          <a:bodyPr anchorCtr="0" anchor="t" bIns="116050" lIns="116050" spcFirstLastPara="1" rIns="116050" wrap="square" tIns="116050">
            <a:noAutofit/>
          </a:bodyPr>
          <a:lstStyle/>
          <a:p>
            <a:pPr indent="-9144" lvl="0" marL="192024" marR="91440" rtl="0" algn="l">
              <a:lnSpc>
                <a:spcPct val="100000"/>
              </a:lnSpc>
              <a:spcBef>
                <a:spcPts val="0"/>
              </a:spcBef>
              <a:spcAft>
                <a:spcPts val="0"/>
              </a:spcAft>
              <a:buClr>
                <a:schemeClr val="dk1"/>
              </a:buClr>
              <a:buSzPts val="1100"/>
              <a:buFont typeface="Arial"/>
              <a:buNone/>
            </a:pPr>
            <a:r>
              <a:rPr b="1" i="0" lang="en-US" sz="2400" u="none" cap="none" strike="noStrike">
                <a:solidFill>
                  <a:srgbClr val="00AEFD"/>
                </a:solidFill>
                <a:latin typeface="Work Sans"/>
                <a:ea typeface="Work Sans"/>
                <a:cs typeface="Work Sans"/>
                <a:sym typeface="Work Sans"/>
              </a:rPr>
              <a:t>Other solution</a:t>
            </a:r>
            <a:endParaRPr sz="1800">
              <a:solidFill>
                <a:schemeClr val="dk1"/>
              </a:solidFill>
              <a:latin typeface="Calibri"/>
              <a:ea typeface="Calibri"/>
              <a:cs typeface="Calibri"/>
              <a:sym typeface="Calibri"/>
            </a:endParaRPr>
          </a:p>
          <a:p>
            <a:pPr indent="-9144" lvl="0" marL="192024" marR="91440" rtl="0" algn="l">
              <a:lnSpc>
                <a:spcPct val="100000"/>
              </a:lnSpc>
              <a:spcBef>
                <a:spcPts val="0"/>
              </a:spcBef>
              <a:spcAft>
                <a:spcPts val="0"/>
              </a:spcAft>
              <a:buClr>
                <a:schemeClr val="dk1"/>
              </a:buClr>
              <a:buSzPts val="1100"/>
              <a:buFont typeface="Arial"/>
              <a:buNone/>
            </a:pPr>
            <a:r>
              <a:rPr b="1" i="0" lang="en-US" sz="2400" u="none" cap="none" strike="noStrike">
                <a:solidFill>
                  <a:srgbClr val="00AEFD"/>
                </a:solidFill>
                <a:latin typeface="Work Sans"/>
                <a:ea typeface="Work Sans"/>
                <a:cs typeface="Work Sans"/>
                <a:sym typeface="Work Sans"/>
              </a:rPr>
              <a:t>providers</a:t>
            </a:r>
            <a:endParaRPr b="1" i="0" sz="2400" u="none" cap="none" strike="noStrike">
              <a:solidFill>
                <a:srgbClr val="00AEFD"/>
              </a:solidFill>
              <a:latin typeface="Work Sans"/>
              <a:ea typeface="Work Sans"/>
              <a:cs typeface="Work Sans"/>
              <a:sym typeface="Work Sans"/>
            </a:endParaRPr>
          </a:p>
          <a:p>
            <a:pPr indent="-9144" lvl="0" marL="192024" marR="91440" rtl="0" algn="l">
              <a:lnSpc>
                <a:spcPct val="100000"/>
              </a:lnSpc>
              <a:spcBef>
                <a:spcPts val="0"/>
              </a:spcBef>
              <a:spcAft>
                <a:spcPts val="0"/>
              </a:spcAft>
              <a:buClr>
                <a:schemeClr val="dk1"/>
              </a:buClr>
              <a:buSzPts val="1100"/>
              <a:buFont typeface="Arial"/>
              <a:buNone/>
            </a:pPr>
            <a:r>
              <a:t/>
            </a:r>
            <a:endParaRPr b="0" i="1" sz="1200" u="none" cap="none" strike="noStrike">
              <a:solidFill>
                <a:schemeClr val="dk1"/>
              </a:solidFill>
              <a:latin typeface="Work Sans"/>
              <a:ea typeface="Work Sans"/>
              <a:cs typeface="Work Sans"/>
              <a:sym typeface="Work Sans"/>
            </a:endParaRPr>
          </a:p>
          <a:p>
            <a:pPr indent="-171450" lvl="0" marL="354330" marR="91440" rtl="0" algn="l">
              <a:lnSpc>
                <a:spcPct val="100000"/>
              </a:lnSpc>
              <a:spcBef>
                <a:spcPts val="0"/>
              </a:spcBef>
              <a:spcAft>
                <a:spcPts val="0"/>
              </a:spcAft>
              <a:buClr>
                <a:schemeClr val="dk1"/>
              </a:buClr>
              <a:buSzPts val="1100"/>
              <a:buFont typeface="Arial"/>
              <a:buChar char="•"/>
            </a:pPr>
            <a:r>
              <a:rPr b="0" i="1" lang="en-US" sz="1200" u="none" cap="none" strike="noStrike">
                <a:solidFill>
                  <a:schemeClr val="dk1"/>
                </a:solidFill>
                <a:latin typeface="Work Sans"/>
                <a:ea typeface="Work Sans"/>
                <a:cs typeface="Work Sans"/>
                <a:sym typeface="Work Sans"/>
              </a:rPr>
              <a:t>What type of users is this provider serving? Do I want to serve the same types of users/customers, or are there other types I can focus on?</a:t>
            </a:r>
            <a:endParaRPr sz="1800">
              <a:solidFill>
                <a:schemeClr val="dk1"/>
              </a:solidFill>
              <a:latin typeface="Calibri"/>
              <a:ea typeface="Calibri"/>
              <a:cs typeface="Calibri"/>
              <a:sym typeface="Calibri"/>
            </a:endParaRPr>
          </a:p>
          <a:p>
            <a:pPr indent="-171450" lvl="0" marL="354330" marR="91440" rtl="0" algn="l">
              <a:lnSpc>
                <a:spcPct val="100000"/>
              </a:lnSpc>
              <a:spcBef>
                <a:spcPts val="0"/>
              </a:spcBef>
              <a:spcAft>
                <a:spcPts val="0"/>
              </a:spcAft>
              <a:buClr>
                <a:schemeClr val="dk1"/>
              </a:buClr>
              <a:buSzPts val="1100"/>
              <a:buFont typeface="Arial"/>
              <a:buChar char="•"/>
            </a:pPr>
            <a:r>
              <a:rPr b="0" i="1" lang="en-US" sz="1200" u="none" cap="none" strike="noStrike">
                <a:solidFill>
                  <a:schemeClr val="dk1"/>
                </a:solidFill>
                <a:latin typeface="Work Sans"/>
                <a:ea typeface="Work Sans"/>
                <a:cs typeface="Work Sans"/>
                <a:sym typeface="Work Sans"/>
              </a:rPr>
              <a:t>How did this provider organise their work? How do they deliver?</a:t>
            </a:r>
            <a:endParaRPr sz="1800">
              <a:solidFill>
                <a:schemeClr val="dk1"/>
              </a:solidFill>
              <a:latin typeface="Calibri"/>
              <a:ea typeface="Calibri"/>
              <a:cs typeface="Calibri"/>
              <a:sym typeface="Calibri"/>
            </a:endParaRPr>
          </a:p>
          <a:p>
            <a:pPr indent="-171450" lvl="0" marL="354330" marR="91440" rtl="0" algn="l">
              <a:lnSpc>
                <a:spcPct val="100000"/>
              </a:lnSpc>
              <a:spcBef>
                <a:spcPts val="0"/>
              </a:spcBef>
              <a:spcAft>
                <a:spcPts val="0"/>
              </a:spcAft>
              <a:buClr>
                <a:schemeClr val="dk1"/>
              </a:buClr>
              <a:buSzPts val="1100"/>
              <a:buFont typeface="Arial"/>
              <a:buChar char="•"/>
            </a:pPr>
            <a:r>
              <a:rPr b="0" i="1" lang="en-US" sz="1200" u="none" cap="none" strike="noStrike">
                <a:solidFill>
                  <a:schemeClr val="dk1"/>
                </a:solidFill>
                <a:latin typeface="Work Sans"/>
                <a:ea typeface="Work Sans"/>
                <a:cs typeface="Work Sans"/>
                <a:sym typeface="Work Sans"/>
              </a:rPr>
              <a:t>Are there any ideas from this provider useful for my solution?</a:t>
            </a:r>
            <a:endParaRPr sz="1800">
              <a:solidFill>
                <a:schemeClr val="dk1"/>
              </a:solidFill>
              <a:latin typeface="Calibri"/>
              <a:ea typeface="Calibri"/>
              <a:cs typeface="Calibri"/>
              <a:sym typeface="Calibri"/>
            </a:endParaRPr>
          </a:p>
          <a:p>
            <a:pPr indent="-171450" lvl="0" marL="354330" marR="91440" rtl="0" algn="l">
              <a:lnSpc>
                <a:spcPct val="100000"/>
              </a:lnSpc>
              <a:spcBef>
                <a:spcPts val="0"/>
              </a:spcBef>
              <a:spcAft>
                <a:spcPts val="0"/>
              </a:spcAft>
              <a:buClr>
                <a:schemeClr val="dk1"/>
              </a:buClr>
              <a:buSzPts val="1100"/>
              <a:buFont typeface="Arial"/>
              <a:buChar char="•"/>
            </a:pPr>
            <a:r>
              <a:rPr b="0" i="1" lang="en-US" sz="1200" u="none" cap="none" strike="noStrike">
                <a:solidFill>
                  <a:schemeClr val="dk1"/>
                </a:solidFill>
                <a:latin typeface="Work Sans"/>
                <a:ea typeface="Work Sans"/>
                <a:cs typeface="Work Sans"/>
                <a:sym typeface="Work Sans"/>
              </a:rPr>
              <a:t>How will I differentiate myself from them? (Innovation/ Added value)</a:t>
            </a:r>
            <a:endParaRPr b="0" i="1" sz="1200" u="none" cap="none" strike="noStrike">
              <a:solidFill>
                <a:schemeClr val="dk1"/>
              </a:solidFill>
              <a:latin typeface="Work Sans"/>
              <a:ea typeface="Work Sans"/>
              <a:cs typeface="Work Sans"/>
              <a:sym typeface="Work Sans"/>
            </a:endParaRPr>
          </a:p>
          <a:p>
            <a:pPr indent="-9144" lvl="0" marL="192024" marR="91440" rtl="0" algn="l">
              <a:lnSpc>
                <a:spcPct val="100000"/>
              </a:lnSpc>
              <a:spcBef>
                <a:spcPts val="0"/>
              </a:spcBef>
              <a:spcAft>
                <a:spcPts val="0"/>
              </a:spcAft>
              <a:buClr>
                <a:srgbClr val="000000"/>
              </a:buClr>
              <a:buSzPts val="2400"/>
              <a:buFont typeface="Arial"/>
              <a:buNone/>
            </a:pPr>
            <a:r>
              <a:t/>
            </a:r>
            <a:endParaRPr b="1" i="0" sz="2400" u="none" cap="none" strike="noStrike">
              <a:solidFill>
                <a:srgbClr val="00AEFD"/>
              </a:solidFill>
              <a:latin typeface="Work Sans"/>
              <a:ea typeface="Work Sans"/>
              <a:cs typeface="Work Sans"/>
              <a:sym typeface="Work Sans"/>
            </a:endParaRPr>
          </a:p>
        </p:txBody>
      </p:sp>
      <p:sp>
        <p:nvSpPr>
          <p:cNvPr id="1337" name="Google Shape;1337;p110"/>
          <p:cNvSpPr txBox="1"/>
          <p:nvPr/>
        </p:nvSpPr>
        <p:spPr>
          <a:xfrm>
            <a:off x="595330" y="1419070"/>
            <a:ext cx="8119692" cy="104837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Example:</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Potential Solution: </a:t>
            </a:r>
            <a:r>
              <a:rPr b="1" i="1" lang="en-US" sz="1800" u="none" cap="none" strike="noStrike">
                <a:solidFill>
                  <a:srgbClr val="000000"/>
                </a:solidFill>
                <a:latin typeface="IBM Plex Sans"/>
                <a:ea typeface="IBM Plex Sans"/>
                <a:cs typeface="IBM Plex Sans"/>
                <a:sym typeface="IBM Plex Sans"/>
              </a:rPr>
              <a:t>XXXX</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What do I need to find out: </a:t>
            </a:r>
            <a:r>
              <a:rPr b="1" i="1" lang="en-US" sz="1800" u="none" cap="none" strike="noStrike">
                <a:solidFill>
                  <a:srgbClr val="000000"/>
                </a:solidFill>
                <a:latin typeface="IBM Plex Sans"/>
                <a:ea typeface="IBM Plex Sans"/>
                <a:cs typeface="IBM Plex Sans"/>
                <a:sym typeface="IBM Plex Sans"/>
              </a:rPr>
              <a:t>XXXX</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IBM Plex Sans"/>
                <a:ea typeface="IBM Plex Sans"/>
                <a:cs typeface="IBM Plex Sans"/>
                <a:sym typeface="IBM Plex Sans"/>
              </a:rPr>
              <a:t>Questions to ask to respective users:</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2022-06-10T07:33:25Z</dcterms:created>
  <dc:creator>Yukari Tsunokake</dc:creator>
</cp:coreProperties>
</file>